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25"/>
  </p:handoutMasterIdLst>
  <p:sldIdLst>
    <p:sldId id="269" r:id="rId3"/>
    <p:sldId id="259" r:id="rId4"/>
    <p:sldId id="270" r:id="rId5"/>
    <p:sldId id="393" r:id="rId7"/>
    <p:sldId id="400" r:id="rId8"/>
    <p:sldId id="411" r:id="rId9"/>
    <p:sldId id="394" r:id="rId10"/>
    <p:sldId id="401" r:id="rId11"/>
    <p:sldId id="395" r:id="rId12"/>
    <p:sldId id="408" r:id="rId13"/>
    <p:sldId id="402" r:id="rId14"/>
    <p:sldId id="409" r:id="rId15"/>
    <p:sldId id="396" r:id="rId16"/>
    <p:sldId id="403" r:id="rId17"/>
    <p:sldId id="397" r:id="rId18"/>
    <p:sldId id="404" r:id="rId19"/>
    <p:sldId id="398" r:id="rId20"/>
    <p:sldId id="405" r:id="rId21"/>
    <p:sldId id="399" r:id="rId22"/>
    <p:sldId id="406" r:id="rId23"/>
    <p:sldId id="260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4040"/>
    <a:srgbClr val="FC818C"/>
    <a:srgbClr val="4EB465"/>
    <a:srgbClr val="FA9129"/>
    <a:srgbClr val="00AEB9"/>
    <a:srgbClr val="A9A926"/>
    <a:srgbClr val="FF8A00"/>
    <a:srgbClr val="E1B31F"/>
    <a:srgbClr val="595959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78" autoAdjust="0"/>
    <p:restoredTop sz="89298" autoAdjust="0"/>
  </p:normalViewPr>
  <p:slideViewPr>
    <p:cSldViewPr snapToGrid="0">
      <p:cViewPr>
        <p:scale>
          <a:sx n="66" d="100"/>
          <a:sy n="66" d="100"/>
        </p:scale>
        <p:origin x="-1080" y="-72"/>
      </p:cViewPr>
      <p:guideLst>
        <p:guide orient="horz" pos="2377"/>
        <p:guide pos="3840"/>
        <p:guide pos="7378"/>
        <p:guide pos="302"/>
        <p:guide pos="430"/>
        <p:guide pos="725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40" d="100"/>
        <a:sy n="140" d="100"/>
      </p:scale>
      <p:origin x="0" y="81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617FEC-3354-48E0-84BA-0625E7146C0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238BAA-E6E3-4C3F-82C8-B38E094897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38BAA-E6E3-4C3F-82C8-B38E094897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38BAA-E6E3-4C3F-82C8-B38E094897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38BAA-E6E3-4C3F-82C8-B38E094897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38BAA-E6E3-4C3F-82C8-B38E094897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38BAA-E6E3-4C3F-82C8-B38E094897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38BAA-E6E3-4C3F-82C8-B38E094897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38BAA-E6E3-4C3F-82C8-B38E094897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38BAA-E6E3-4C3F-82C8-B38E094897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38BAA-E6E3-4C3F-82C8-B38E094897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38BAA-E6E3-4C3F-82C8-B38E094897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238BAA-E6E3-4C3F-82C8-B38E094897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09599"/>
            <a:ext cx="12192000" cy="746759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55" t="6395" r="1201" b="14664"/>
          <a:stretch>
            <a:fillRect/>
          </a:stretch>
        </p:blipFill>
        <p:spPr>
          <a:xfrm>
            <a:off x="-9144" y="-27432"/>
            <a:ext cx="12353544" cy="6885432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 flipH="1">
            <a:off x="0" y="-27432"/>
            <a:ext cx="12344400" cy="6885432"/>
          </a:xfrm>
          <a:prstGeom prst="rect">
            <a:avLst/>
          </a:prstGeom>
          <a:solidFill>
            <a:schemeClr val="bg1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slide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3509E8-EDB3-4BFB-9C63-B01D176D4351}" type="slidenum">
              <a:rPr lang="ko-KR" altLang="en-US" smtClean="0"/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9225"/>
            <a:ext cx="12192000" cy="8161585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3509E8-EDB3-4BFB-9C63-B01D176D4351}" type="slidenum">
              <a:rPr lang="ko-KR" altLang="en-US" smtClean="0"/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3" Type="http://schemas.openxmlformats.org/officeDocument/2006/relationships/notesSlide" Target="../notesSlides/notesSlide5.xml"/><Relationship Id="rId12" Type="http://schemas.openxmlformats.org/officeDocument/2006/relationships/slideLayout" Target="../slideLayouts/slideLayout5.xml"/><Relationship Id="rId11" Type="http://schemas.openxmlformats.org/officeDocument/2006/relationships/tags" Target="../tags/tag17.xml"/><Relationship Id="rId10" Type="http://schemas.openxmlformats.org/officeDocument/2006/relationships/tags" Target="../tags/tag16.xml"/><Relationship Id="rId1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5.xml"/><Relationship Id="rId8" Type="http://schemas.openxmlformats.org/officeDocument/2006/relationships/tags" Target="../tags/tag24.xml"/><Relationship Id="rId7" Type="http://schemas.openxmlformats.org/officeDocument/2006/relationships/tags" Target="../tags/tag23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5" Type="http://schemas.openxmlformats.org/officeDocument/2006/relationships/notesSlide" Target="../notesSlides/notesSlide9.xml"/><Relationship Id="rId14" Type="http://schemas.openxmlformats.org/officeDocument/2006/relationships/slideLayout" Target="../slideLayouts/slideLayout5.xml"/><Relationship Id="rId13" Type="http://schemas.openxmlformats.org/officeDocument/2006/relationships/tags" Target="../tags/tag29.xml"/><Relationship Id="rId12" Type="http://schemas.openxmlformats.org/officeDocument/2006/relationships/tags" Target="../tags/tag28.xml"/><Relationship Id="rId11" Type="http://schemas.openxmlformats.org/officeDocument/2006/relationships/tags" Target="../tags/tag27.xml"/><Relationship Id="rId10" Type="http://schemas.openxmlformats.org/officeDocument/2006/relationships/tags" Target="../tags/tag26.xml"/><Relationship Id="rId1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0.xml"/><Relationship Id="rId8" Type="http://schemas.openxmlformats.org/officeDocument/2006/relationships/slideLayout" Target="../slideLayouts/slideLayout5.xml"/><Relationship Id="rId7" Type="http://schemas.openxmlformats.org/officeDocument/2006/relationships/tags" Target="../tags/tag35.xml"/><Relationship Id="rId6" Type="http://schemas.openxmlformats.org/officeDocument/2006/relationships/tags" Target="../tags/tag34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 txBox="1">
            <a:spLocks noChangeArrowheads="1"/>
          </p:cNvSpPr>
          <p:nvPr/>
        </p:nvSpPr>
        <p:spPr bwMode="auto">
          <a:xfrm>
            <a:off x="1724025" y="1279525"/>
            <a:ext cx="9200515" cy="83058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dist" latinLnBrk="0">
              <a:lnSpc>
                <a:spcPct val="150000"/>
              </a:lnSpc>
            </a:pPr>
            <a:r>
              <a:rPr lang="zh-CN" altLang="en-US" sz="3600" dirty="0">
                <a:ln w="1016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无锡凌博电子技术有限公司</a:t>
            </a:r>
            <a:endParaRPr lang="zh-CN" altLang="en-US" sz="3600" dirty="0" smtClean="0">
              <a:ln w="10160">
                <a:solidFill>
                  <a:schemeClr val="accent1">
                    <a:lumMod val="50000"/>
                  </a:schemeClr>
                </a:solidFill>
                <a:prstDash val="solid"/>
              </a:ln>
              <a:effectLst>
                <a:glow rad="63500">
                  <a:schemeClr val="accent5">
                    <a:satMod val="175000"/>
                    <a:alpha val="40000"/>
                  </a:schemeClr>
                </a:glow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 bwMode="auto">
          <a:xfrm>
            <a:off x="3379480" y="2941241"/>
            <a:ext cx="5433041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dist" latinLnBrk="0"/>
            <a:r>
              <a:rPr lang="zh-CN" altLang="en-US" sz="280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libri" panose="020F0502020204030204" pitchFamily="34" charset="0"/>
              </a:rPr>
              <a:t>项目启动会</a:t>
            </a:r>
            <a:endParaRPr lang="en-US" altLang="ko-KR" sz="28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Calibri" panose="020F0502020204030204" pitchFamily="34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905787" y="4077886"/>
            <a:ext cx="6380426" cy="499120"/>
            <a:chOff x="594909" y="3721270"/>
            <a:chExt cx="6380426" cy="499120"/>
          </a:xfrm>
        </p:grpSpPr>
        <p:sp>
          <p:nvSpPr>
            <p:cNvPr id="6" name="Rectangle 5"/>
            <p:cNvSpPr/>
            <p:nvPr/>
          </p:nvSpPr>
          <p:spPr>
            <a:xfrm>
              <a:off x="594909" y="3721270"/>
              <a:ext cx="6380426" cy="499120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Rectangle 3"/>
            <p:cNvSpPr txBox="1">
              <a:spLocks noChangeArrowheads="1"/>
            </p:cNvSpPr>
            <p:nvPr/>
          </p:nvSpPr>
          <p:spPr bwMode="auto">
            <a:xfrm>
              <a:off x="698369" y="3847720"/>
              <a:ext cx="6173507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0"/>
              <a:r>
                <a:rPr lang="zh-CN" altLang="en-US" sz="1600" b="0" dirty="0" smtClean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用友●客户</a:t>
              </a:r>
              <a:r>
                <a:rPr lang="zh-CN" altLang="en-US" sz="1600" b="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信赖的长期合作</a:t>
              </a:r>
              <a:r>
                <a:rPr lang="zh-CN" altLang="en-US" sz="1600" b="0" dirty="0" smtClean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伙伴</a:t>
              </a:r>
              <a:endParaRPr lang="en-US" altLang="ko-KR" sz="16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微软雅黑" panose="020B0503020204020204" pitchFamily="34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04.</a:t>
            </a:r>
            <a:r>
              <a:rPr lang="zh-CN" altLang="en-US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用友实施方法</a:t>
            </a:r>
            <a:endParaRPr lang="zh-CN" altLang="en-US" sz="18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12" y="155029"/>
            <a:ext cx="4863338" cy="643727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691" y="1422615"/>
            <a:ext cx="11211933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80975" indent="-180975" algn="l" latinLnBrk="0">
              <a:buClr>
                <a:srgbClr val="FF8A00"/>
              </a:buClr>
              <a:buFont typeface="Arial" panose="020B0604020202020204" pitchFamily="34" charset="0"/>
              <a:buChar char="•"/>
            </a:pP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系统实施成功的三个关键因素</a:t>
            </a:r>
            <a:endParaRPr lang="zh-CN" altLang="en-US" sz="1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MH_SubTitle_2"/>
          <p:cNvSpPr/>
          <p:nvPr>
            <p:custDataLst>
              <p:tags r:id="rId2"/>
            </p:custDataLst>
          </p:nvPr>
        </p:nvSpPr>
        <p:spPr>
          <a:xfrm rot="14400000" flipV="1">
            <a:off x="5507038" y="3127375"/>
            <a:ext cx="2863850" cy="298450"/>
          </a:xfrm>
          <a:prstGeom prst="trapezoid">
            <a:avLst>
              <a:gd name="adj" fmla="val 160231"/>
            </a:avLst>
          </a:prstGeom>
          <a:solidFill>
            <a:srgbClr val="96D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altLang="zh-CN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Products </a:t>
            </a: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endParaRPr lang="zh-CN" alt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MH_SubTitle_1"/>
          <p:cNvSpPr/>
          <p:nvPr>
            <p:custDataLst>
              <p:tags r:id="rId3"/>
            </p:custDataLst>
          </p:nvPr>
        </p:nvSpPr>
        <p:spPr>
          <a:xfrm rot="7200000" flipV="1">
            <a:off x="3830638" y="3127375"/>
            <a:ext cx="2863850" cy="298450"/>
          </a:xfrm>
          <a:prstGeom prst="trapezoid">
            <a:avLst>
              <a:gd name="adj" fmla="val 160231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77500" lnSpcReduction="20000"/>
          </a:bodyPr>
          <a:lstStyle/>
          <a:p>
            <a:pPr algn="ctr">
              <a:defRPr/>
            </a:pPr>
            <a:r>
              <a:rPr lang="en-US" altLang="zh-CN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People </a:t>
            </a: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endParaRPr lang="zh-CN" alt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MH_Title_1"/>
          <p:cNvSpPr/>
          <p:nvPr>
            <p:custDataLst>
              <p:tags r:id="rId4"/>
            </p:custDataLst>
          </p:nvPr>
        </p:nvSpPr>
        <p:spPr>
          <a:xfrm>
            <a:off x="5016500" y="2524125"/>
            <a:ext cx="2152650" cy="1868488"/>
          </a:xfrm>
          <a:prstGeom prst="triangle">
            <a:avLst/>
          </a:prstGeom>
          <a:solidFill>
            <a:srgbClr val="E1E3E3"/>
          </a:solidFill>
          <a:ln w="3175">
            <a:solidFill>
              <a:srgbClr val="D0D2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360000" anchor="ctr">
            <a:noAutofit/>
          </a:bodyPr>
          <a:lstStyle/>
          <a:p>
            <a:pPr algn="ctr">
              <a:defRPr/>
            </a:pPr>
            <a:r>
              <a:rPr lang="zh-CN" altLang="en-US" sz="1600" b="1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  </a:t>
            </a:r>
            <a:r>
              <a:rPr lang="zh-CN" altLang="en-US" sz="1600" b="1" dirty="0" smtClean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键</a:t>
            </a:r>
            <a:endParaRPr lang="en-US" altLang="zh-CN" sz="1600" b="1" dirty="0" smtClean="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endParaRPr lang="zh-CN" altLang="en-US" sz="1600" b="1" dirty="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sz="1600" b="1" dirty="0">
                <a:solidFill>
                  <a:srgbClr val="4D4D4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  素</a:t>
            </a:r>
            <a:endParaRPr lang="zh-CN" altLang="en-US" sz="1600" b="1" dirty="0">
              <a:solidFill>
                <a:srgbClr val="4D4D4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MH_SubTitle_3"/>
          <p:cNvSpPr/>
          <p:nvPr>
            <p:custDataLst>
              <p:tags r:id="rId5"/>
            </p:custDataLst>
          </p:nvPr>
        </p:nvSpPr>
        <p:spPr>
          <a:xfrm>
            <a:off x="4668838" y="4579938"/>
            <a:ext cx="2863850" cy="298450"/>
          </a:xfrm>
          <a:custGeom>
            <a:avLst/>
            <a:gdLst>
              <a:gd name="connsiteX0" fmla="*/ 0 w 2592288"/>
              <a:gd name="connsiteY0" fmla="*/ 0 h 270000"/>
              <a:gd name="connsiteX1" fmla="*/ 2592288 w 2592288"/>
              <a:gd name="connsiteY1" fmla="*/ 0 h 270000"/>
              <a:gd name="connsiteX2" fmla="*/ 2159664 w 2592288"/>
              <a:gd name="connsiteY2" fmla="*/ 270000 h 270000"/>
              <a:gd name="connsiteX3" fmla="*/ 432624 w 2592288"/>
              <a:gd name="connsiteY3" fmla="*/ 270000 h 27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92288" h="270000">
                <a:moveTo>
                  <a:pt x="0" y="0"/>
                </a:moveTo>
                <a:lnTo>
                  <a:pt x="2592288" y="0"/>
                </a:lnTo>
                <a:lnTo>
                  <a:pt x="2159664" y="270000"/>
                </a:lnTo>
                <a:lnTo>
                  <a:pt x="432624" y="270000"/>
                </a:lnTo>
                <a:close/>
              </a:path>
            </a:pathLst>
          </a:custGeom>
          <a:solidFill>
            <a:srgbClr val="F9C5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 fontScale="85000" lnSpcReduction="10000"/>
          </a:bodyPr>
          <a:lstStyle/>
          <a:p>
            <a:pPr algn="ctr">
              <a:defRPr/>
            </a:pPr>
            <a:r>
              <a:rPr lang="en-US" altLang="zh-CN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Processes </a:t>
            </a:r>
            <a:r>
              <a:rPr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</a:t>
            </a:r>
            <a:endParaRPr lang="zh-CN" altLang="en-US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MH_Text_1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40966" y="2844800"/>
            <a:ext cx="1913583" cy="133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企业经营决策人员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项目实施人员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企业应用人员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MH_Text_2"/>
          <p:cNvSpPr txBox="1"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7658424" y="2781300"/>
            <a:ext cx="1952625" cy="133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defPPr>
              <a:defRPr lang="ko-KR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用</a:t>
            </a:r>
            <a:r>
              <a:rPr lang="zh-CN" altLang="en-US" dirty="0" smtClean="0"/>
              <a:t>友</a:t>
            </a:r>
            <a:r>
              <a:rPr lang="en-US" altLang="zh-CN" dirty="0" smtClean="0"/>
              <a:t>U8ERP</a:t>
            </a:r>
            <a:endParaRPr lang="zh-CN" altLang="en-US" dirty="0"/>
          </a:p>
        </p:txBody>
      </p:sp>
      <p:sp>
        <p:nvSpPr>
          <p:cNvPr id="13" name="MH_Text_3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5514975" y="4925092"/>
            <a:ext cx="2017713" cy="818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defPPr>
              <a:defRPr lang="ko-KR"/>
            </a:defPPr>
            <a:lvl1pPr marL="285750" indent="-285750">
              <a:lnSpc>
                <a:spcPct val="130000"/>
              </a:lnSpc>
              <a:buFont typeface="Arial" panose="020B0604020202020204" pitchFamily="34" charset="0"/>
              <a:buChar char="•"/>
              <a:defRPr sz="16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实施方法</a:t>
            </a:r>
            <a:endParaRPr lang="zh-CN" altLang="en-US" dirty="0"/>
          </a:p>
          <a:p>
            <a:r>
              <a:rPr lang="zh-CN" altLang="en-US" dirty="0"/>
              <a:t>企业管理</a:t>
            </a:r>
            <a:r>
              <a:rPr lang="zh-CN" altLang="en-US" dirty="0" smtClean="0"/>
              <a:t>方法</a:t>
            </a:r>
            <a:endParaRPr lang="zh-CN" altLang="en-US" dirty="0"/>
          </a:p>
        </p:txBody>
      </p:sp>
      <p:cxnSp>
        <p:nvCxnSpPr>
          <p:cNvPr id="14" name="MH_Other_1"/>
          <p:cNvCxnSpPr/>
          <p:nvPr>
            <p:custDataLst>
              <p:tags r:id="rId9"/>
            </p:custDataLst>
          </p:nvPr>
        </p:nvCxnSpPr>
        <p:spPr>
          <a:xfrm>
            <a:off x="6938963" y="2781300"/>
            <a:ext cx="2546350" cy="0"/>
          </a:xfrm>
          <a:prstGeom prst="line">
            <a:avLst/>
          </a:prstGeom>
          <a:ln>
            <a:solidFill>
              <a:srgbClr val="C6C8C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MH_Other_2"/>
          <p:cNvCxnSpPr/>
          <p:nvPr>
            <p:custDataLst>
              <p:tags r:id="rId10"/>
            </p:custDataLst>
          </p:nvPr>
        </p:nvCxnSpPr>
        <p:spPr>
          <a:xfrm>
            <a:off x="2706688" y="2781300"/>
            <a:ext cx="2546350" cy="0"/>
          </a:xfrm>
          <a:prstGeom prst="line">
            <a:avLst/>
          </a:prstGeom>
          <a:ln>
            <a:solidFill>
              <a:srgbClr val="C6C8C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MH_Other_3"/>
          <p:cNvCxnSpPr/>
          <p:nvPr>
            <p:custDataLst>
              <p:tags r:id="rId11"/>
            </p:custDataLst>
          </p:nvPr>
        </p:nvCxnSpPr>
        <p:spPr>
          <a:xfrm rot="5400000">
            <a:off x="4772819" y="5582444"/>
            <a:ext cx="1223962" cy="0"/>
          </a:xfrm>
          <a:prstGeom prst="line">
            <a:avLst/>
          </a:prstGeom>
          <a:ln>
            <a:solidFill>
              <a:srgbClr val="C6C8C8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微软雅黑" panose="020B0503020204020204" pitchFamily="34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04.</a:t>
            </a:r>
            <a:r>
              <a:rPr lang="zh-CN" altLang="en-US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用友实施方法</a:t>
            </a:r>
            <a:endParaRPr lang="zh-CN" altLang="en-US" sz="18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12" y="155029"/>
            <a:ext cx="4863338" cy="643727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691" y="1422615"/>
            <a:ext cx="11211933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80975" indent="-180975" algn="l" latinLnBrk="0">
              <a:buClr>
                <a:srgbClr val="FF8A00"/>
              </a:buClr>
              <a:buFont typeface="Arial" panose="020B0604020202020204" pitchFamily="34" charset="0"/>
              <a:buChar char="•"/>
            </a:pP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系统实施成功的三个关键因素</a:t>
            </a:r>
            <a:endParaRPr lang="zh-CN" altLang="en-US" sz="1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任意多边形 19"/>
          <p:cNvSpPr>
            <a:spLocks noChangeArrowheads="1"/>
          </p:cNvSpPr>
          <p:nvPr/>
        </p:nvSpPr>
        <p:spPr bwMode="auto">
          <a:xfrm>
            <a:off x="3562350" y="2852738"/>
            <a:ext cx="1857375" cy="1858962"/>
          </a:xfrm>
          <a:custGeom>
            <a:avLst/>
            <a:gdLst>
              <a:gd name="T0" fmla="*/ 0 w 1425212"/>
              <a:gd name="T1" fmla="*/ 22538888 h 1425212"/>
              <a:gd name="T2" fmla="*/ 22290038 w 1425212"/>
              <a:gd name="T3" fmla="*/ 0 h 1425212"/>
              <a:gd name="T4" fmla="*/ 44580035 w 1425212"/>
              <a:gd name="T5" fmla="*/ 22538888 h 1425212"/>
              <a:gd name="T6" fmla="*/ 22290038 w 1425212"/>
              <a:gd name="T7" fmla="*/ 45077781 h 1425212"/>
              <a:gd name="T8" fmla="*/ 0 w 1425212"/>
              <a:gd name="T9" fmla="*/ 22538888 h 14252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25212"/>
              <a:gd name="T16" fmla="*/ 0 h 1425212"/>
              <a:gd name="T17" fmla="*/ 1425212 w 1425212"/>
              <a:gd name="T18" fmla="*/ 1425212 h 14252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25212" h="1425212">
                <a:moveTo>
                  <a:pt x="0" y="712606"/>
                </a:moveTo>
                <a:cubicBezTo>
                  <a:pt x="0" y="319045"/>
                  <a:pt x="319045" y="0"/>
                  <a:pt x="712606" y="0"/>
                </a:cubicBezTo>
                <a:cubicBezTo>
                  <a:pt x="1106167" y="0"/>
                  <a:pt x="1425212" y="319045"/>
                  <a:pt x="1425212" y="712606"/>
                </a:cubicBezTo>
                <a:cubicBezTo>
                  <a:pt x="1425212" y="1106167"/>
                  <a:pt x="1106167" y="1425212"/>
                  <a:pt x="712606" y="1425212"/>
                </a:cubicBezTo>
                <a:cubicBezTo>
                  <a:pt x="319045" y="1425212"/>
                  <a:pt x="0" y="1106167"/>
                  <a:pt x="0" y="712606"/>
                </a:cubicBezTo>
                <a:close/>
              </a:path>
            </a:pathLst>
          </a:custGeom>
          <a:solidFill>
            <a:srgbClr val="9BBB59"/>
          </a:solidFill>
          <a:ln w="38100">
            <a:solidFill>
              <a:srgbClr val="FFFFFF"/>
            </a:solidFill>
            <a:bevel/>
          </a:ln>
        </p:spPr>
        <p:txBody>
          <a:bodyPr lIns="234117" tIns="234117" rIns="234117" bIns="234117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规范的</a:t>
            </a: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项目控制</a:t>
            </a: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任意多边形 23"/>
          <p:cNvSpPr>
            <a:spLocks noChangeArrowheads="1"/>
          </p:cNvSpPr>
          <p:nvPr/>
        </p:nvSpPr>
        <p:spPr bwMode="auto">
          <a:xfrm>
            <a:off x="5527675" y="3243263"/>
            <a:ext cx="1077913" cy="1077912"/>
          </a:xfrm>
          <a:custGeom>
            <a:avLst/>
            <a:gdLst>
              <a:gd name="T0" fmla="*/ 3453658 w 826623"/>
              <a:gd name="T1" fmla="*/ 9963503 h 826623"/>
              <a:gd name="T2" fmla="*/ 9963603 w 826623"/>
              <a:gd name="T3" fmla="*/ 9963503 h 826623"/>
              <a:gd name="T4" fmla="*/ 9963603 w 826623"/>
              <a:gd name="T5" fmla="*/ 3453617 h 826623"/>
              <a:gd name="T6" fmla="*/ 16091830 w 826623"/>
              <a:gd name="T7" fmla="*/ 3453617 h 826623"/>
              <a:gd name="T8" fmla="*/ 16091830 w 826623"/>
              <a:gd name="T9" fmla="*/ 9963503 h 826623"/>
              <a:gd name="T10" fmla="*/ 22601791 w 826623"/>
              <a:gd name="T11" fmla="*/ 9963503 h 826623"/>
              <a:gd name="T12" fmla="*/ 22601791 w 826623"/>
              <a:gd name="T13" fmla="*/ 16091644 h 826623"/>
              <a:gd name="T14" fmla="*/ 16091830 w 826623"/>
              <a:gd name="T15" fmla="*/ 16091644 h 826623"/>
              <a:gd name="T16" fmla="*/ 16091830 w 826623"/>
              <a:gd name="T17" fmla="*/ 22601510 h 826623"/>
              <a:gd name="T18" fmla="*/ 9963603 w 826623"/>
              <a:gd name="T19" fmla="*/ 22601510 h 826623"/>
              <a:gd name="T20" fmla="*/ 9963603 w 826623"/>
              <a:gd name="T21" fmla="*/ 16091644 h 826623"/>
              <a:gd name="T22" fmla="*/ 3453658 w 826623"/>
              <a:gd name="T23" fmla="*/ 16091644 h 826623"/>
              <a:gd name="T24" fmla="*/ 3453658 w 826623"/>
              <a:gd name="T25" fmla="*/ 9963503 h 82662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26623"/>
              <a:gd name="T40" fmla="*/ 0 h 826623"/>
              <a:gd name="T41" fmla="*/ 826623 w 826623"/>
              <a:gd name="T42" fmla="*/ 826623 h 82662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26623" h="826623">
                <a:moveTo>
                  <a:pt x="109569" y="316101"/>
                </a:moveTo>
                <a:lnTo>
                  <a:pt x="316101" y="316101"/>
                </a:lnTo>
                <a:lnTo>
                  <a:pt x="316101" y="109569"/>
                </a:lnTo>
                <a:lnTo>
                  <a:pt x="510522" y="109569"/>
                </a:lnTo>
                <a:lnTo>
                  <a:pt x="510522" y="316101"/>
                </a:lnTo>
                <a:lnTo>
                  <a:pt x="717054" y="316101"/>
                </a:lnTo>
                <a:lnTo>
                  <a:pt x="717054" y="510522"/>
                </a:lnTo>
                <a:lnTo>
                  <a:pt x="510522" y="510522"/>
                </a:lnTo>
                <a:lnTo>
                  <a:pt x="510522" y="717054"/>
                </a:lnTo>
                <a:lnTo>
                  <a:pt x="316101" y="717054"/>
                </a:lnTo>
                <a:lnTo>
                  <a:pt x="316101" y="510522"/>
                </a:lnTo>
                <a:lnTo>
                  <a:pt x="109569" y="510522"/>
                </a:lnTo>
                <a:lnTo>
                  <a:pt x="109569" y="316101"/>
                </a:lnTo>
                <a:close/>
              </a:path>
            </a:pathLst>
          </a:custGeom>
          <a:solidFill>
            <a:srgbClr val="FF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9569" tIns="316101" rIns="109569" bIns="316101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6" name="任意多边形 24"/>
          <p:cNvSpPr>
            <a:spLocks noChangeArrowheads="1"/>
          </p:cNvSpPr>
          <p:nvPr/>
        </p:nvSpPr>
        <p:spPr bwMode="auto">
          <a:xfrm>
            <a:off x="6713538" y="2852738"/>
            <a:ext cx="1857375" cy="1858962"/>
          </a:xfrm>
          <a:custGeom>
            <a:avLst/>
            <a:gdLst>
              <a:gd name="T0" fmla="*/ 0 w 1425212"/>
              <a:gd name="T1" fmla="*/ 22538888 h 1425212"/>
              <a:gd name="T2" fmla="*/ 22290038 w 1425212"/>
              <a:gd name="T3" fmla="*/ 0 h 1425212"/>
              <a:gd name="T4" fmla="*/ 44580035 w 1425212"/>
              <a:gd name="T5" fmla="*/ 22538888 h 1425212"/>
              <a:gd name="T6" fmla="*/ 22290038 w 1425212"/>
              <a:gd name="T7" fmla="*/ 45077781 h 1425212"/>
              <a:gd name="T8" fmla="*/ 0 w 1425212"/>
              <a:gd name="T9" fmla="*/ 22538888 h 14252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25212"/>
              <a:gd name="T16" fmla="*/ 0 h 1425212"/>
              <a:gd name="T17" fmla="*/ 1425212 w 1425212"/>
              <a:gd name="T18" fmla="*/ 1425212 h 14252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25212" h="1425212">
                <a:moveTo>
                  <a:pt x="0" y="712606"/>
                </a:moveTo>
                <a:cubicBezTo>
                  <a:pt x="0" y="319045"/>
                  <a:pt x="319045" y="0"/>
                  <a:pt x="712606" y="0"/>
                </a:cubicBezTo>
                <a:cubicBezTo>
                  <a:pt x="1106167" y="0"/>
                  <a:pt x="1425212" y="319045"/>
                  <a:pt x="1425212" y="712606"/>
                </a:cubicBezTo>
                <a:cubicBezTo>
                  <a:pt x="1425212" y="1106167"/>
                  <a:pt x="1106167" y="1425212"/>
                  <a:pt x="712606" y="1425212"/>
                </a:cubicBezTo>
                <a:cubicBezTo>
                  <a:pt x="319045" y="1425212"/>
                  <a:pt x="0" y="1106167"/>
                  <a:pt x="0" y="712606"/>
                </a:cubicBezTo>
                <a:close/>
              </a:path>
            </a:pathLst>
          </a:custGeom>
          <a:solidFill>
            <a:srgbClr val="F79646"/>
          </a:solidFill>
          <a:ln w="38100">
            <a:solidFill>
              <a:srgbClr val="FFFFFF"/>
            </a:solidFill>
            <a:bevel/>
          </a:ln>
        </p:spPr>
        <p:txBody>
          <a:bodyPr lIns="234117" tIns="234117" rIns="234117" bIns="234117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科学的</a:t>
            </a: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实施方法</a:t>
            </a: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" name="任意多边形 29"/>
          <p:cNvSpPr>
            <a:spLocks noChangeArrowheads="1"/>
          </p:cNvSpPr>
          <p:nvPr/>
        </p:nvSpPr>
        <p:spPr bwMode="auto">
          <a:xfrm>
            <a:off x="411163" y="2854325"/>
            <a:ext cx="1857375" cy="1857375"/>
          </a:xfrm>
          <a:custGeom>
            <a:avLst/>
            <a:gdLst>
              <a:gd name="T0" fmla="*/ 0 w 1425212"/>
              <a:gd name="T1" fmla="*/ 22290038 h 1425212"/>
              <a:gd name="T2" fmla="*/ 22290038 w 1425212"/>
              <a:gd name="T3" fmla="*/ 0 h 1425212"/>
              <a:gd name="T4" fmla="*/ 44580035 w 1425212"/>
              <a:gd name="T5" fmla="*/ 22290038 h 1425212"/>
              <a:gd name="T6" fmla="*/ 22290038 w 1425212"/>
              <a:gd name="T7" fmla="*/ 44580035 h 1425212"/>
              <a:gd name="T8" fmla="*/ 0 w 1425212"/>
              <a:gd name="T9" fmla="*/ 22290038 h 14252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25212"/>
              <a:gd name="T16" fmla="*/ 0 h 1425212"/>
              <a:gd name="T17" fmla="*/ 1425212 w 1425212"/>
              <a:gd name="T18" fmla="*/ 1425212 h 14252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25212" h="1425212">
                <a:moveTo>
                  <a:pt x="0" y="712606"/>
                </a:moveTo>
                <a:cubicBezTo>
                  <a:pt x="0" y="319045"/>
                  <a:pt x="319045" y="0"/>
                  <a:pt x="712606" y="0"/>
                </a:cubicBezTo>
                <a:cubicBezTo>
                  <a:pt x="1106167" y="0"/>
                  <a:pt x="1425212" y="319045"/>
                  <a:pt x="1425212" y="712606"/>
                </a:cubicBezTo>
                <a:cubicBezTo>
                  <a:pt x="1425212" y="1106167"/>
                  <a:pt x="1106167" y="1425212"/>
                  <a:pt x="712606" y="1425212"/>
                </a:cubicBezTo>
                <a:cubicBezTo>
                  <a:pt x="319045" y="1425212"/>
                  <a:pt x="0" y="1106167"/>
                  <a:pt x="0" y="712606"/>
                </a:cubicBezTo>
                <a:close/>
              </a:path>
            </a:pathLst>
          </a:custGeom>
          <a:solidFill>
            <a:srgbClr val="C0504D"/>
          </a:solidFill>
          <a:ln w="38100">
            <a:solidFill>
              <a:srgbClr val="FFFFFF"/>
            </a:solidFill>
            <a:bevel/>
          </a:ln>
        </p:spPr>
        <p:txBody>
          <a:bodyPr lIns="234117" tIns="234117" rIns="234117" bIns="234117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优秀的</a:t>
            </a:r>
            <a:endParaRPr kumimoji="0" lang="zh-CN" altLang="en-US" sz="2400" b="1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项目成员</a:t>
            </a: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8" name="任意多边形 30"/>
          <p:cNvSpPr>
            <a:spLocks noChangeArrowheads="1"/>
          </p:cNvSpPr>
          <p:nvPr/>
        </p:nvSpPr>
        <p:spPr bwMode="auto">
          <a:xfrm>
            <a:off x="2376488" y="3243263"/>
            <a:ext cx="1077912" cy="1077912"/>
          </a:xfrm>
          <a:custGeom>
            <a:avLst/>
            <a:gdLst>
              <a:gd name="T0" fmla="*/ 3453617 w 826623"/>
              <a:gd name="T1" fmla="*/ 9963503 h 826623"/>
              <a:gd name="T2" fmla="*/ 9963503 w 826623"/>
              <a:gd name="T3" fmla="*/ 9963503 h 826623"/>
              <a:gd name="T4" fmla="*/ 9963503 w 826623"/>
              <a:gd name="T5" fmla="*/ 3453617 h 826623"/>
              <a:gd name="T6" fmla="*/ 16091644 w 826623"/>
              <a:gd name="T7" fmla="*/ 3453617 h 826623"/>
              <a:gd name="T8" fmla="*/ 16091644 w 826623"/>
              <a:gd name="T9" fmla="*/ 9963503 h 826623"/>
              <a:gd name="T10" fmla="*/ 22601510 w 826623"/>
              <a:gd name="T11" fmla="*/ 9963503 h 826623"/>
              <a:gd name="T12" fmla="*/ 22601510 w 826623"/>
              <a:gd name="T13" fmla="*/ 16091644 h 826623"/>
              <a:gd name="T14" fmla="*/ 16091644 w 826623"/>
              <a:gd name="T15" fmla="*/ 16091644 h 826623"/>
              <a:gd name="T16" fmla="*/ 16091644 w 826623"/>
              <a:gd name="T17" fmla="*/ 22601510 h 826623"/>
              <a:gd name="T18" fmla="*/ 9963503 w 826623"/>
              <a:gd name="T19" fmla="*/ 22601510 h 826623"/>
              <a:gd name="T20" fmla="*/ 9963503 w 826623"/>
              <a:gd name="T21" fmla="*/ 16091644 h 826623"/>
              <a:gd name="T22" fmla="*/ 3453617 w 826623"/>
              <a:gd name="T23" fmla="*/ 16091644 h 826623"/>
              <a:gd name="T24" fmla="*/ 3453617 w 826623"/>
              <a:gd name="T25" fmla="*/ 9963503 h 826623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w 826623"/>
              <a:gd name="T40" fmla="*/ 0 h 826623"/>
              <a:gd name="T41" fmla="*/ 826623 w 826623"/>
              <a:gd name="T42" fmla="*/ 826623 h 826623"/>
            </a:gdLst>
            <a:ahLst/>
            <a:cxnLst>
              <a:cxn ang="T26">
                <a:pos x="T0" y="T1"/>
              </a:cxn>
              <a:cxn ang="T27">
                <a:pos x="T2" y="T3"/>
              </a:cxn>
              <a:cxn ang="T28">
                <a:pos x="T4" y="T5"/>
              </a:cxn>
              <a:cxn ang="T29">
                <a:pos x="T6" y="T7"/>
              </a:cxn>
              <a:cxn ang="T30">
                <a:pos x="T8" y="T9"/>
              </a:cxn>
              <a:cxn ang="T31">
                <a:pos x="T10" y="T11"/>
              </a:cxn>
              <a:cxn ang="T32">
                <a:pos x="T12" y="T13"/>
              </a:cxn>
              <a:cxn ang="T33">
                <a:pos x="T14" y="T15"/>
              </a:cxn>
              <a:cxn ang="T34">
                <a:pos x="T16" y="T17"/>
              </a:cxn>
              <a:cxn ang="T35">
                <a:pos x="T18" y="T19"/>
              </a:cxn>
              <a:cxn ang="T36">
                <a:pos x="T20" y="T21"/>
              </a:cxn>
              <a:cxn ang="T37">
                <a:pos x="T22" y="T23"/>
              </a:cxn>
              <a:cxn ang="T38">
                <a:pos x="T24" y="T25"/>
              </a:cxn>
            </a:cxnLst>
            <a:rect l="T39" t="T40" r="T41" b="T42"/>
            <a:pathLst>
              <a:path w="826623" h="826623">
                <a:moveTo>
                  <a:pt x="109569" y="316101"/>
                </a:moveTo>
                <a:lnTo>
                  <a:pt x="316101" y="316101"/>
                </a:lnTo>
                <a:lnTo>
                  <a:pt x="316101" y="109569"/>
                </a:lnTo>
                <a:lnTo>
                  <a:pt x="510522" y="109569"/>
                </a:lnTo>
                <a:lnTo>
                  <a:pt x="510522" y="316101"/>
                </a:lnTo>
                <a:lnTo>
                  <a:pt x="717054" y="316101"/>
                </a:lnTo>
                <a:lnTo>
                  <a:pt x="717054" y="510522"/>
                </a:lnTo>
                <a:lnTo>
                  <a:pt x="510522" y="510522"/>
                </a:lnTo>
                <a:lnTo>
                  <a:pt x="510522" y="717054"/>
                </a:lnTo>
                <a:lnTo>
                  <a:pt x="316101" y="717054"/>
                </a:lnTo>
                <a:lnTo>
                  <a:pt x="316101" y="510522"/>
                </a:lnTo>
                <a:lnTo>
                  <a:pt x="109569" y="510522"/>
                </a:lnTo>
                <a:lnTo>
                  <a:pt x="109569" y="316101"/>
                </a:lnTo>
                <a:close/>
              </a:path>
            </a:pathLst>
          </a:custGeom>
          <a:solidFill>
            <a:srgbClr val="FF85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9569" tIns="316101" rIns="109569" bIns="316101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9" name="任意多边形 31"/>
          <p:cNvSpPr>
            <a:spLocks noChangeArrowheads="1"/>
          </p:cNvSpPr>
          <p:nvPr/>
        </p:nvSpPr>
        <p:spPr bwMode="auto">
          <a:xfrm>
            <a:off x="8678863" y="3243263"/>
            <a:ext cx="1077912" cy="1077912"/>
          </a:xfrm>
          <a:custGeom>
            <a:avLst/>
            <a:gdLst>
              <a:gd name="T0" fmla="*/ 3453617 w 826623"/>
              <a:gd name="T1" fmla="*/ 5367345 h 826623"/>
              <a:gd name="T2" fmla="*/ 22601510 w 826623"/>
              <a:gd name="T3" fmla="*/ 5367345 h 826623"/>
              <a:gd name="T4" fmla="*/ 22601510 w 826623"/>
              <a:gd name="T5" fmla="*/ 11495514 h 826623"/>
              <a:gd name="T6" fmla="*/ 3453617 w 826623"/>
              <a:gd name="T7" fmla="*/ 11495514 h 826623"/>
              <a:gd name="T8" fmla="*/ 3453617 w 826623"/>
              <a:gd name="T9" fmla="*/ 5367345 h 826623"/>
              <a:gd name="T10" fmla="*/ 3453617 w 826623"/>
              <a:gd name="T11" fmla="*/ 14559600 h 826623"/>
              <a:gd name="T12" fmla="*/ 22601510 w 826623"/>
              <a:gd name="T13" fmla="*/ 14559600 h 826623"/>
              <a:gd name="T14" fmla="*/ 22601510 w 826623"/>
              <a:gd name="T15" fmla="*/ 20687795 h 826623"/>
              <a:gd name="T16" fmla="*/ 3453617 w 826623"/>
              <a:gd name="T17" fmla="*/ 20687795 h 826623"/>
              <a:gd name="T18" fmla="*/ 3453617 w 826623"/>
              <a:gd name="T19" fmla="*/ 14559600 h 82662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826623"/>
              <a:gd name="T31" fmla="*/ 0 h 826623"/>
              <a:gd name="T32" fmla="*/ 826623 w 826623"/>
              <a:gd name="T33" fmla="*/ 826623 h 826623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826623" h="826623">
                <a:moveTo>
                  <a:pt x="109569" y="170284"/>
                </a:moveTo>
                <a:lnTo>
                  <a:pt x="717054" y="170284"/>
                </a:lnTo>
                <a:lnTo>
                  <a:pt x="717054" y="364706"/>
                </a:lnTo>
                <a:lnTo>
                  <a:pt x="109569" y="364706"/>
                </a:lnTo>
                <a:lnTo>
                  <a:pt x="109569" y="170284"/>
                </a:lnTo>
                <a:close/>
                <a:moveTo>
                  <a:pt x="109569" y="461917"/>
                </a:moveTo>
                <a:lnTo>
                  <a:pt x="717054" y="461917"/>
                </a:lnTo>
                <a:lnTo>
                  <a:pt x="717054" y="656339"/>
                </a:lnTo>
                <a:lnTo>
                  <a:pt x="109569" y="656339"/>
                </a:lnTo>
                <a:lnTo>
                  <a:pt x="109569" y="461917"/>
                </a:lnTo>
                <a:close/>
              </a:path>
            </a:pathLst>
          </a:custGeom>
          <a:solidFill>
            <a:srgbClr val="8BAB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9569" tIns="170284" rIns="109569" bIns="170284" anchor="ctr"/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0" name="任意多边形 32"/>
          <p:cNvSpPr>
            <a:spLocks noChangeArrowheads="1"/>
          </p:cNvSpPr>
          <p:nvPr/>
        </p:nvSpPr>
        <p:spPr bwMode="auto">
          <a:xfrm>
            <a:off x="9864725" y="2852738"/>
            <a:ext cx="1857375" cy="1858962"/>
          </a:xfrm>
          <a:custGeom>
            <a:avLst/>
            <a:gdLst>
              <a:gd name="T0" fmla="*/ 0 w 1425212"/>
              <a:gd name="T1" fmla="*/ 22538888 h 1425212"/>
              <a:gd name="T2" fmla="*/ 22290038 w 1425212"/>
              <a:gd name="T3" fmla="*/ 0 h 1425212"/>
              <a:gd name="T4" fmla="*/ 44580035 w 1425212"/>
              <a:gd name="T5" fmla="*/ 22538888 h 1425212"/>
              <a:gd name="T6" fmla="*/ 22290038 w 1425212"/>
              <a:gd name="T7" fmla="*/ 45077781 h 1425212"/>
              <a:gd name="T8" fmla="*/ 0 w 1425212"/>
              <a:gd name="T9" fmla="*/ 22538888 h 14252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25212"/>
              <a:gd name="T16" fmla="*/ 0 h 1425212"/>
              <a:gd name="T17" fmla="*/ 1425212 w 1425212"/>
              <a:gd name="T18" fmla="*/ 1425212 h 14252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25212" h="1425212">
                <a:moveTo>
                  <a:pt x="0" y="712606"/>
                </a:moveTo>
                <a:cubicBezTo>
                  <a:pt x="0" y="319045"/>
                  <a:pt x="319045" y="0"/>
                  <a:pt x="712606" y="0"/>
                </a:cubicBezTo>
                <a:cubicBezTo>
                  <a:pt x="1106167" y="0"/>
                  <a:pt x="1425212" y="319045"/>
                  <a:pt x="1425212" y="712606"/>
                </a:cubicBezTo>
                <a:cubicBezTo>
                  <a:pt x="1425212" y="1106167"/>
                  <a:pt x="1106167" y="1425212"/>
                  <a:pt x="712606" y="1425212"/>
                </a:cubicBezTo>
                <a:cubicBezTo>
                  <a:pt x="319045" y="1425212"/>
                  <a:pt x="0" y="1106167"/>
                  <a:pt x="0" y="712606"/>
                </a:cubicBezTo>
                <a:close/>
              </a:path>
            </a:pathLst>
          </a:custGeom>
          <a:solidFill>
            <a:srgbClr val="4BACC6"/>
          </a:solidFill>
          <a:ln w="38100">
            <a:solidFill>
              <a:srgbClr val="FFFFFF"/>
            </a:solidFill>
            <a:bevel/>
          </a:ln>
        </p:spPr>
        <p:txBody>
          <a:bodyPr lIns="234117" tIns="234117" rIns="234117" bIns="234117"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 latinLnBrk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zh-CN" altLang="en-US" sz="3600" b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成 功</a:t>
            </a:r>
            <a:endParaRPr lang="zh-CN" altLang="en-US" sz="3600" b="1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 fontAlgn="base" latinLnBrk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Font typeface="Arial" panose="020B0604020202020204" pitchFamily="34" charset="0"/>
              <a:buNone/>
            </a:pPr>
            <a:r>
              <a:rPr lang="zh-CN" altLang="en-US" sz="3600" b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实 施</a:t>
            </a:r>
            <a:endParaRPr lang="zh-CN" altLang="en-US" sz="3600" b="1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微软雅黑" panose="020B0503020204020204" pitchFamily="34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04.</a:t>
            </a:r>
            <a:r>
              <a:rPr lang="zh-CN" altLang="en-US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用友实施方法</a:t>
            </a:r>
            <a:endParaRPr lang="zh-CN" altLang="en-US" sz="18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12" y="155029"/>
            <a:ext cx="4863338" cy="643727"/>
          </a:xfrm>
          <a:prstGeom prst="rect">
            <a:avLst/>
          </a:prstGeom>
        </p:spPr>
      </p:pic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00691" y="1422615"/>
            <a:ext cx="11211933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80975" indent="-180975" algn="l" latinLnBrk="0">
              <a:buClr>
                <a:srgbClr val="FF8A00"/>
              </a:buClr>
              <a:buFont typeface="Arial" panose="020B0604020202020204" pitchFamily="34" charset="0"/>
              <a:buChar char="•"/>
            </a:pP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成功的保障</a:t>
            </a:r>
            <a:r>
              <a:rPr lang="en-US" altLang="zh-CN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用友实施方法</a:t>
            </a:r>
            <a:endParaRPr lang="zh-CN" altLang="en-US" sz="1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03188" y="1843088"/>
            <a:ext cx="11985625" cy="4643437"/>
            <a:chOff x="266700" y="1843088"/>
            <a:chExt cx="11985625" cy="4643437"/>
          </a:xfrm>
        </p:grpSpPr>
        <p:grpSp>
          <p:nvGrpSpPr>
            <p:cNvPr id="13" name="Group 5"/>
            <p:cNvGrpSpPr/>
            <p:nvPr/>
          </p:nvGrpSpPr>
          <p:grpSpPr bwMode="auto">
            <a:xfrm>
              <a:off x="3236913" y="2924175"/>
              <a:ext cx="5486400" cy="3200400"/>
              <a:chOff x="0" y="0"/>
              <a:chExt cx="5486400" cy="3200400"/>
            </a:xfrm>
          </p:grpSpPr>
          <p:sp>
            <p:nvSpPr>
              <p:cNvPr id="14" name="Oval 6"/>
              <p:cNvSpPr>
                <a:spLocks noChangeArrowheads="1"/>
              </p:cNvSpPr>
              <p:nvPr/>
            </p:nvSpPr>
            <p:spPr bwMode="auto">
              <a:xfrm>
                <a:off x="1855589" y="712589"/>
                <a:ext cx="1775221" cy="1775221"/>
              </a:xfrm>
              <a:prstGeom prst="ellipse">
                <a:avLst/>
              </a:prstGeom>
              <a:gradFill rotWithShape="1">
                <a:gsLst>
                  <a:gs pos="0">
                    <a:srgbClr val="992F2B"/>
                  </a:gs>
                  <a:gs pos="79999">
                    <a:srgbClr val="C93D39"/>
                  </a:gs>
                  <a:gs pos="100000">
                    <a:srgbClr val="CD3A36"/>
                  </a:gs>
                </a:gsLst>
                <a:lin ang="16200000" scaled="1"/>
              </a:gradFill>
              <a:ln w="9525">
                <a:solidFill>
                  <a:srgbClr val="BD4B48"/>
                </a:solidFill>
                <a:beve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Rectangle 7"/>
              <p:cNvSpPr>
                <a:spLocks noChangeArrowheads="1"/>
              </p:cNvSpPr>
              <p:nvPr/>
            </p:nvSpPr>
            <p:spPr bwMode="auto">
              <a:xfrm>
                <a:off x="2115564" y="972564"/>
                <a:ext cx="1255271" cy="12552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55880" tIns="55880" rIns="55880" bIns="55880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Aft>
                    <a:spcPct val="35000"/>
                  </a:spcAft>
                  <a:buFont typeface="Arial" panose="020B0604020202020204" pitchFamily="34" charset="0"/>
                  <a:buNone/>
                </a:pPr>
                <a:r>
                  <a:rPr lang="zh-CN" altLang="en-US" sz="4400" b="1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品牌</a:t>
                </a:r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" name="Oval 8"/>
              <p:cNvSpPr>
                <a:spLocks noChangeArrowheads="1"/>
              </p:cNvSpPr>
              <p:nvPr/>
            </p:nvSpPr>
            <p:spPr bwMode="auto">
              <a:xfrm>
                <a:off x="2299394" y="316"/>
                <a:ext cx="887610" cy="887610"/>
              </a:xfrm>
              <a:prstGeom prst="ellipse">
                <a:avLst/>
              </a:prstGeom>
              <a:gradFill rotWithShape="1">
                <a:gsLst>
                  <a:gs pos="0">
                    <a:srgbClr val="5D427D"/>
                  </a:gs>
                  <a:gs pos="79999">
                    <a:srgbClr val="7A57A5"/>
                  </a:gs>
                  <a:gs pos="100000">
                    <a:srgbClr val="7A56A7"/>
                  </a:gs>
                </a:gsLst>
                <a:lin ang="16200000" scaled="1"/>
              </a:gradFill>
              <a:ln w="9525">
                <a:solidFill>
                  <a:srgbClr val="7C5F9F"/>
                </a:solidFill>
                <a:beve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7" name="Rectangle 9"/>
              <p:cNvSpPr>
                <a:spLocks noChangeArrowheads="1"/>
              </p:cNvSpPr>
              <p:nvPr/>
            </p:nvSpPr>
            <p:spPr bwMode="auto">
              <a:xfrm>
                <a:off x="2429381" y="130303"/>
                <a:ext cx="627636" cy="6276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22860" tIns="22860" rIns="22860" bIns="22860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Aft>
                    <a:spcPct val="35000"/>
                  </a:spcAft>
                  <a:buFont typeface="Arial" panose="020B0604020202020204" pitchFamily="34" charset="0"/>
                  <a:buNone/>
                </a:pPr>
                <a:r>
                  <a:rPr lang="zh-CN" altLang="en-US" b="1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项目规划</a:t>
                </a:r>
                <a:endParaRPr lang="zh-CN" altLang="en-US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18" name="Oval 10"/>
              <p:cNvSpPr>
                <a:spLocks noChangeArrowheads="1"/>
              </p:cNvSpPr>
              <p:nvPr/>
            </p:nvSpPr>
            <p:spPr bwMode="auto">
              <a:xfrm>
                <a:off x="3300587" y="578355"/>
                <a:ext cx="887610" cy="887610"/>
              </a:xfrm>
              <a:prstGeom prst="ellipse">
                <a:avLst/>
              </a:prstGeom>
              <a:gradFill rotWithShape="1">
                <a:gsLst>
                  <a:gs pos="0">
                    <a:srgbClr val="2D5D97"/>
                  </a:gs>
                  <a:gs pos="79999">
                    <a:srgbClr val="3C7AC5"/>
                  </a:gs>
                  <a:gs pos="100000">
                    <a:srgbClr val="397BC9"/>
                  </a:gs>
                </a:gsLst>
                <a:lin ang="16200000" scaled="1"/>
              </a:gradFill>
              <a:ln w="9525">
                <a:solidFill>
                  <a:srgbClr val="4A7DBA"/>
                </a:solidFill>
                <a:beve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Rectangle 11"/>
              <p:cNvSpPr>
                <a:spLocks noChangeArrowheads="1"/>
              </p:cNvSpPr>
              <p:nvPr/>
            </p:nvSpPr>
            <p:spPr bwMode="auto">
              <a:xfrm>
                <a:off x="3430574" y="708342"/>
                <a:ext cx="627636" cy="6276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22860" tIns="22860" rIns="22860" bIns="22860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Aft>
                    <a:spcPct val="35000"/>
                  </a:spcAft>
                  <a:buFont typeface="Arial" panose="020B0604020202020204" pitchFamily="34" charset="0"/>
                  <a:buNone/>
                </a:pPr>
                <a:r>
                  <a:rPr lang="zh-CN" altLang="en-US" b="1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蓝图设计</a:t>
                </a:r>
                <a:endParaRPr lang="zh-CN" altLang="en-US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0" name="Oval 12"/>
              <p:cNvSpPr>
                <a:spLocks noChangeArrowheads="1"/>
              </p:cNvSpPr>
              <p:nvPr/>
            </p:nvSpPr>
            <p:spPr bwMode="auto">
              <a:xfrm>
                <a:off x="3300587" y="1734433"/>
                <a:ext cx="887610" cy="887610"/>
              </a:xfrm>
              <a:prstGeom prst="ellipse">
                <a:avLst/>
              </a:prstGeom>
              <a:gradFill rotWithShape="1">
                <a:gsLst>
                  <a:gs pos="0">
                    <a:srgbClr val="29869F"/>
                  </a:gs>
                  <a:gs pos="79999">
                    <a:srgbClr val="36B0D0"/>
                  </a:gs>
                  <a:gs pos="100000">
                    <a:srgbClr val="33B3D5"/>
                  </a:gs>
                </a:gsLst>
                <a:lin ang="16200000" scaled="1"/>
              </a:gradFill>
              <a:ln w="9525">
                <a:solidFill>
                  <a:srgbClr val="46A9C4"/>
                </a:solidFill>
                <a:beve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Rectangle 13"/>
              <p:cNvSpPr>
                <a:spLocks noChangeArrowheads="1"/>
              </p:cNvSpPr>
              <p:nvPr/>
            </p:nvSpPr>
            <p:spPr bwMode="auto">
              <a:xfrm>
                <a:off x="3430574" y="1864420"/>
                <a:ext cx="627636" cy="6276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22860" tIns="22860" rIns="22860" bIns="22860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Aft>
                    <a:spcPct val="35000"/>
                  </a:spcAft>
                  <a:buFont typeface="Arial" panose="020B0604020202020204" pitchFamily="34" charset="0"/>
                  <a:buNone/>
                </a:pPr>
                <a:r>
                  <a:rPr lang="zh-CN" altLang="en-US" b="1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系统建设</a:t>
                </a:r>
                <a:endParaRPr lang="zh-CN" altLang="en-US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22" name="Oval 14"/>
              <p:cNvSpPr>
                <a:spLocks noChangeArrowheads="1"/>
              </p:cNvSpPr>
              <p:nvPr/>
            </p:nvSpPr>
            <p:spPr bwMode="auto">
              <a:xfrm>
                <a:off x="2299394" y="2312472"/>
                <a:ext cx="887610" cy="887610"/>
              </a:xfrm>
              <a:prstGeom prst="ellipse">
                <a:avLst/>
              </a:prstGeom>
              <a:gradFill rotWithShape="1">
                <a:gsLst>
                  <a:gs pos="0">
                    <a:srgbClr val="759436"/>
                  </a:gs>
                  <a:gs pos="79999">
                    <a:srgbClr val="9BC247"/>
                  </a:gs>
                  <a:gs pos="100000">
                    <a:srgbClr val="9BC545"/>
                  </a:gs>
                </a:gsLst>
                <a:lin ang="16200000" scaled="1"/>
              </a:gradFill>
              <a:ln w="9525">
                <a:solidFill>
                  <a:srgbClr val="97B853"/>
                </a:solidFill>
                <a:beve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3" name="Rectangle 15"/>
              <p:cNvSpPr>
                <a:spLocks noChangeArrowheads="1"/>
              </p:cNvSpPr>
              <p:nvPr/>
            </p:nvSpPr>
            <p:spPr bwMode="auto">
              <a:xfrm>
                <a:off x="2429381" y="2442459"/>
                <a:ext cx="627636" cy="6276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22860" tIns="22860" rIns="22860" bIns="22860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Aft>
                    <a:spcPct val="35000"/>
                  </a:spcAft>
                  <a:buFont typeface="Arial" panose="020B0604020202020204" pitchFamily="34" charset="0"/>
                  <a:buNone/>
                </a:pPr>
                <a:r>
                  <a:rPr lang="zh-CN" altLang="en-US" b="1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切换准备</a:t>
                </a:r>
                <a:endParaRPr lang="zh-CN" altLang="en-US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1" name="Oval 16"/>
              <p:cNvSpPr>
                <a:spLocks noChangeArrowheads="1"/>
              </p:cNvSpPr>
              <p:nvPr/>
            </p:nvSpPr>
            <p:spPr bwMode="auto">
              <a:xfrm>
                <a:off x="1298201" y="1734433"/>
                <a:ext cx="887610" cy="887610"/>
              </a:xfrm>
              <a:prstGeom prst="ellipse">
                <a:avLst/>
              </a:prstGeom>
              <a:gradFill rotWithShape="1">
                <a:gsLst>
                  <a:gs pos="0">
                    <a:srgbClr val="C96C1F"/>
                  </a:gs>
                  <a:gs pos="79999">
                    <a:srgbClr val="FF8F33"/>
                  </a:gs>
                  <a:gs pos="100000">
                    <a:srgbClr val="FF8F35"/>
                  </a:gs>
                </a:gsLst>
                <a:lin ang="16200000" scaled="1"/>
              </a:gradFill>
              <a:ln w="9525">
                <a:solidFill>
                  <a:srgbClr val="F5913F"/>
                </a:solidFill>
                <a:beve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Rectangle 17"/>
              <p:cNvSpPr>
                <a:spLocks noChangeArrowheads="1"/>
              </p:cNvSpPr>
              <p:nvPr/>
            </p:nvSpPr>
            <p:spPr bwMode="auto">
              <a:xfrm>
                <a:off x="1428188" y="1864420"/>
                <a:ext cx="627636" cy="6276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22860" tIns="22860" rIns="22860" bIns="22860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Aft>
                    <a:spcPct val="35000"/>
                  </a:spcAft>
                  <a:buFont typeface="Arial" panose="020B0604020202020204" pitchFamily="34" charset="0"/>
                  <a:buNone/>
                </a:pPr>
                <a:r>
                  <a:rPr lang="zh-CN" altLang="en-US" b="1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系统切换</a:t>
                </a:r>
                <a:endParaRPr lang="zh-CN" altLang="en-US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  <p:sp>
            <p:nvSpPr>
              <p:cNvPr id="33" name="Oval 18"/>
              <p:cNvSpPr>
                <a:spLocks noChangeArrowheads="1"/>
              </p:cNvSpPr>
              <p:nvPr/>
            </p:nvSpPr>
            <p:spPr bwMode="auto">
              <a:xfrm>
                <a:off x="1298201" y="578355"/>
                <a:ext cx="887610" cy="887610"/>
              </a:xfrm>
              <a:prstGeom prst="ellipse">
                <a:avLst/>
              </a:prstGeom>
              <a:gradFill rotWithShape="0">
                <a:gsLst>
                  <a:gs pos="0">
                    <a:srgbClr val="FF0000"/>
                  </a:gs>
                  <a:gs pos="79999">
                    <a:srgbClr val="FF3F3F"/>
                  </a:gs>
                  <a:gs pos="100000">
                    <a:srgbClr val="F97373"/>
                  </a:gs>
                </a:gsLst>
                <a:lin ang="16200000" scaled="1"/>
              </a:gradFill>
              <a:ln w="9525">
                <a:solidFill>
                  <a:srgbClr val="F5913F"/>
                </a:solidFill>
                <a:bevel/>
              </a:ln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>
                  <a:buFont typeface="Arial" panose="020B0604020202020204" pitchFamily="34" charset="0"/>
                  <a:buNone/>
                </a:pPr>
                <a:endPara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Rectangle 19"/>
              <p:cNvSpPr>
                <a:spLocks noChangeArrowheads="1"/>
              </p:cNvSpPr>
              <p:nvPr/>
            </p:nvSpPr>
            <p:spPr bwMode="auto">
              <a:xfrm>
                <a:off x="1428188" y="708342"/>
                <a:ext cx="627636" cy="6276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22860" tIns="22860" rIns="22860" bIns="22860" anchor="ctr"/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lnSpc>
                    <a:spcPct val="90000"/>
                  </a:lnSpc>
                  <a:spcAft>
                    <a:spcPct val="35000"/>
                  </a:spcAft>
                  <a:buFont typeface="Arial" panose="020B0604020202020204" pitchFamily="34" charset="0"/>
                  <a:buNone/>
                </a:pPr>
                <a:r>
                  <a:rPr lang="zh-CN" altLang="en-US" b="1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微软雅黑" panose="020B0503020204020204" pitchFamily="34" charset="-122"/>
                  </a:rPr>
                  <a:t>持续支持</a:t>
                </a:r>
                <a:endParaRPr lang="zh-CN" altLang="en-US" b="1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endParaRPr>
              </a:p>
            </p:txBody>
          </p:sp>
        </p:grpSp>
        <p:sp>
          <p:nvSpPr>
            <p:cNvPr id="35" name="矩形 26"/>
            <p:cNvSpPr>
              <a:spLocks noChangeArrowheads="1"/>
            </p:cNvSpPr>
            <p:nvPr/>
          </p:nvSpPr>
          <p:spPr bwMode="auto">
            <a:xfrm>
              <a:off x="7770813" y="5434013"/>
              <a:ext cx="4481512" cy="1052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zh-CN" altLang="en-US" sz="1600" b="1">
                  <a:solidFill>
                    <a:srgbClr val="2788A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★</a:t>
              </a:r>
              <a:r>
                <a:rPr lang="zh-CN" altLang="en-US" sz="1600" b="1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</a:t>
              </a:r>
              <a:r>
                <a:rPr lang="zh-CN" altLang="en-US" sz="1600" b="1">
                  <a:solidFill>
                    <a:srgbClr val="5F5E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方案讨论              </a:t>
              </a:r>
              <a:r>
                <a:rPr lang="zh-CN" altLang="en-US" sz="1600" b="1">
                  <a:solidFill>
                    <a:srgbClr val="2788A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★</a:t>
              </a:r>
              <a:r>
                <a:rPr lang="zh-CN" altLang="en-US" sz="1600" b="1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</a:t>
              </a:r>
              <a:r>
                <a:rPr lang="zh-CN" altLang="en-US" sz="1600" b="1">
                  <a:solidFill>
                    <a:srgbClr val="5F5E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模拟数据准备</a:t>
              </a:r>
              <a:endParaRPr lang="zh-CN" altLang="en-US" sz="1600" b="1">
                <a:solidFill>
                  <a:srgbClr val="5F5E5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eaLnBrk="1" hangingPunct="1"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zh-CN" altLang="en-US" sz="1600" b="1">
                  <a:solidFill>
                    <a:srgbClr val="2788A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★</a:t>
              </a:r>
              <a:r>
                <a:rPr lang="zh-CN" altLang="en-US" sz="1600" b="1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</a:t>
              </a:r>
              <a:r>
                <a:rPr lang="zh-CN" altLang="en-US" sz="1600" b="1">
                  <a:solidFill>
                    <a:srgbClr val="5F5E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系统集成测试       </a:t>
              </a:r>
              <a:r>
                <a:rPr lang="zh-CN" altLang="en-US" sz="1600" b="1">
                  <a:solidFill>
                    <a:srgbClr val="2788A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★</a:t>
              </a:r>
              <a:r>
                <a:rPr lang="zh-CN" altLang="en-US" sz="1600" b="1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</a:t>
              </a:r>
              <a:r>
                <a:rPr lang="zh-CN" altLang="en-US" sz="1600" b="1">
                  <a:solidFill>
                    <a:srgbClr val="5F5E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客户化开发</a:t>
              </a:r>
              <a:endParaRPr lang="zh-CN" altLang="en-US" sz="1600" b="1">
                <a:solidFill>
                  <a:srgbClr val="5F5E5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eaLnBrk="1" hangingPunct="1"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zh-CN" altLang="en-US" sz="1600" b="1">
                  <a:solidFill>
                    <a:srgbClr val="2788A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★</a:t>
              </a:r>
              <a:r>
                <a:rPr lang="zh-CN" altLang="en-US" sz="1600" b="1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</a:t>
              </a:r>
              <a:r>
                <a:rPr lang="zh-CN" altLang="en-US" sz="1600" b="1">
                  <a:solidFill>
                    <a:srgbClr val="5F5E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方案完善确认       </a:t>
              </a:r>
              <a:r>
                <a:rPr lang="zh-CN" altLang="en-US" sz="1600" b="1">
                  <a:solidFill>
                    <a:srgbClr val="2788A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★</a:t>
              </a:r>
              <a:r>
                <a:rPr lang="zh-CN" altLang="en-US" sz="1600" b="1">
                  <a:solidFill>
                    <a:srgbClr val="5F5E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制作系统标准操作手册</a:t>
              </a:r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 28"/>
            <p:cNvSpPr>
              <a:spLocks noChangeArrowheads="1"/>
            </p:cNvSpPr>
            <p:nvPr/>
          </p:nvSpPr>
          <p:spPr bwMode="auto">
            <a:xfrm>
              <a:off x="7546975" y="2808288"/>
              <a:ext cx="4289425" cy="10525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zh-CN" altLang="en-US" sz="1600" b="1">
                  <a:solidFill>
                    <a:srgbClr val="2D5E9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★</a:t>
              </a:r>
              <a:r>
                <a:rPr lang="zh-CN" altLang="en-US" sz="1600" b="1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r>
                <a:rPr lang="zh-CN" altLang="en-US" sz="1600" b="1">
                  <a:solidFill>
                    <a:srgbClr val="5F5E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理念和产品培训   </a:t>
              </a:r>
              <a:r>
                <a:rPr lang="zh-CN" altLang="en-US" sz="1600" b="1">
                  <a:solidFill>
                    <a:srgbClr val="2D5E9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★</a:t>
              </a:r>
              <a:r>
                <a:rPr lang="zh-CN" altLang="en-US" sz="1600" b="1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r>
                <a:rPr lang="zh-CN" altLang="en-US" sz="1600" b="1">
                  <a:solidFill>
                    <a:srgbClr val="5F5E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业务需求调研分析</a:t>
              </a:r>
              <a:endParaRPr lang="zh-CN" altLang="en-US" sz="1600" b="1">
                <a:solidFill>
                  <a:srgbClr val="5F5E5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eaLnBrk="1" hangingPunct="1"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zh-CN" altLang="en-US" sz="1600" b="1">
                  <a:solidFill>
                    <a:srgbClr val="2D5E9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★</a:t>
              </a:r>
              <a:r>
                <a:rPr lang="zh-CN" altLang="en-US" sz="1600" b="1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r>
                <a:rPr lang="zh-CN" altLang="en-US" sz="1600" b="1">
                  <a:solidFill>
                    <a:srgbClr val="5F5E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产品安装             </a:t>
              </a:r>
              <a:r>
                <a:rPr lang="zh-CN" altLang="en-US" sz="1600" b="1">
                  <a:solidFill>
                    <a:srgbClr val="2D5E9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★</a:t>
              </a:r>
              <a:r>
                <a:rPr lang="zh-CN" altLang="en-US" sz="1600" b="1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r>
                <a:rPr lang="zh-CN" altLang="en-US" sz="1600" b="1">
                  <a:solidFill>
                    <a:srgbClr val="5F5E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初步方案</a:t>
              </a:r>
              <a:endParaRPr lang="zh-CN" altLang="en-US" sz="1600" b="1">
                <a:solidFill>
                  <a:srgbClr val="5F5E5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eaLnBrk="1" hangingPunct="1"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zh-CN" altLang="en-US" sz="1600" b="1">
                  <a:solidFill>
                    <a:srgbClr val="2D5E9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★</a:t>
              </a:r>
              <a:r>
                <a:rPr lang="zh-CN" altLang="en-US" sz="1600" b="1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</a:t>
              </a:r>
              <a:r>
                <a:rPr lang="zh-CN" altLang="en-US" sz="1600" b="1">
                  <a:solidFill>
                    <a:srgbClr val="5F5E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方案评审</a:t>
              </a:r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29"/>
            <p:cNvSpPr>
              <a:spLocks noChangeArrowheads="1"/>
            </p:cNvSpPr>
            <p:nvPr/>
          </p:nvSpPr>
          <p:spPr bwMode="auto">
            <a:xfrm>
              <a:off x="1247775" y="5611813"/>
              <a:ext cx="4392613" cy="731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zh-CN" altLang="en-US" sz="1600" b="1">
                  <a:solidFill>
                    <a:srgbClr val="77973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★</a:t>
              </a:r>
              <a:r>
                <a:rPr lang="zh-CN" altLang="en-US" sz="1600" b="1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</a:t>
              </a:r>
              <a:r>
                <a:rPr lang="zh-CN" altLang="en-US" sz="1600" b="1">
                  <a:solidFill>
                    <a:srgbClr val="5F5E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初始化数据准备    </a:t>
              </a:r>
              <a:r>
                <a:rPr lang="zh-CN" altLang="en-US" sz="1600" b="1">
                  <a:solidFill>
                    <a:srgbClr val="77973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★</a:t>
              </a:r>
              <a:r>
                <a:rPr lang="zh-CN" altLang="en-US" sz="1600" b="1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</a:t>
              </a:r>
              <a:r>
                <a:rPr lang="zh-CN" altLang="en-US" sz="1600" b="1">
                  <a:solidFill>
                    <a:srgbClr val="5F5E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信息系统的准备</a:t>
              </a:r>
              <a:endParaRPr lang="zh-CN" altLang="en-US" sz="1600" b="1">
                <a:solidFill>
                  <a:srgbClr val="5F5E5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eaLnBrk="1" hangingPunct="1"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zh-CN" altLang="en-US" sz="1600" b="1">
                  <a:solidFill>
                    <a:srgbClr val="77973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★</a:t>
              </a:r>
              <a:r>
                <a:rPr lang="zh-CN" altLang="en-US" sz="1600" b="1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</a:t>
              </a:r>
              <a:r>
                <a:rPr lang="zh-CN" altLang="en-US" sz="1600" b="1">
                  <a:solidFill>
                    <a:srgbClr val="5F5E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权限规划和划分    </a:t>
              </a:r>
              <a:r>
                <a:rPr lang="zh-CN" altLang="en-US" sz="1600" b="1">
                  <a:solidFill>
                    <a:srgbClr val="77973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★</a:t>
              </a:r>
              <a:r>
                <a:rPr lang="zh-CN" altLang="en-US" sz="1600" b="1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</a:t>
              </a:r>
              <a:r>
                <a:rPr lang="zh-CN" altLang="en-US" sz="1600" b="1">
                  <a:solidFill>
                    <a:srgbClr val="5F5E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最终用户培训</a:t>
              </a:r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30"/>
            <p:cNvSpPr>
              <a:spLocks noChangeArrowheads="1"/>
            </p:cNvSpPr>
            <p:nvPr/>
          </p:nvSpPr>
          <p:spPr bwMode="auto">
            <a:xfrm>
              <a:off x="3322638" y="1843088"/>
              <a:ext cx="5976937" cy="731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zh-CN" altLang="en-US" sz="1600" b="1">
                  <a:solidFill>
                    <a:srgbClr val="6549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★</a:t>
              </a:r>
              <a:r>
                <a:rPr lang="zh-CN" altLang="en-US" sz="1600" b="1">
                  <a:solidFill>
                    <a:srgbClr val="5F5E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组建用友项目小组    </a:t>
              </a:r>
              <a:r>
                <a:rPr lang="zh-CN" altLang="en-US" sz="1600" b="1">
                  <a:solidFill>
                    <a:srgbClr val="6549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★</a:t>
              </a:r>
              <a:r>
                <a:rPr lang="zh-CN" altLang="en-US" sz="1600" b="1">
                  <a:solidFill>
                    <a:srgbClr val="5F5E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内部交接   </a:t>
              </a:r>
              <a:r>
                <a:rPr lang="zh-CN" altLang="en-US" sz="1600" b="1">
                  <a:solidFill>
                    <a:srgbClr val="6549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★</a:t>
              </a:r>
              <a:r>
                <a:rPr lang="zh-CN" altLang="en-US" sz="1600" b="1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</a:t>
              </a:r>
              <a:r>
                <a:rPr lang="zh-CN" altLang="en-US" sz="1600" b="1">
                  <a:solidFill>
                    <a:srgbClr val="5F5E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组建客户项目小组     </a:t>
              </a:r>
              <a:r>
                <a:rPr lang="zh-CN" altLang="en-US" sz="1600" b="1">
                  <a:solidFill>
                    <a:srgbClr val="6549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★</a:t>
              </a:r>
              <a:r>
                <a:rPr lang="zh-CN" altLang="en-US" sz="1600" b="1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</a:t>
              </a:r>
              <a:r>
                <a:rPr lang="zh-CN" altLang="en-US" sz="1600" b="1">
                  <a:solidFill>
                    <a:srgbClr val="5F5E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制定实施主计划       </a:t>
              </a:r>
              <a:r>
                <a:rPr lang="zh-CN" altLang="en-US" sz="1600" b="1">
                  <a:solidFill>
                    <a:srgbClr val="65498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★</a:t>
              </a:r>
              <a:r>
                <a:rPr lang="zh-CN" altLang="en-US" sz="1600" b="1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</a:t>
              </a:r>
              <a:r>
                <a:rPr lang="zh-CN" altLang="en-US" sz="1600" b="1">
                  <a:solidFill>
                    <a:srgbClr val="5F5E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召开项目启动会</a:t>
              </a:r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9" name="组合 6"/>
            <p:cNvGrpSpPr/>
            <p:nvPr/>
          </p:nvGrpSpPr>
          <p:grpSpPr bwMode="auto">
            <a:xfrm>
              <a:off x="1162050" y="6021388"/>
              <a:ext cx="4465638" cy="287337"/>
              <a:chOff x="0" y="0"/>
              <a:chExt cx="4464496" cy="288032"/>
            </a:xfrm>
          </p:grpSpPr>
          <p:sp>
            <p:nvSpPr>
              <p:cNvPr id="40" name="直接连接符 2"/>
              <p:cNvSpPr>
                <a:spLocks noChangeShapeType="1"/>
              </p:cNvSpPr>
              <p:nvPr/>
            </p:nvSpPr>
            <p:spPr bwMode="auto">
              <a:xfrm flipH="1">
                <a:off x="4032448" y="0"/>
                <a:ext cx="432048" cy="288032"/>
              </a:xfrm>
              <a:prstGeom prst="line">
                <a:avLst/>
              </a:prstGeom>
              <a:noFill/>
              <a:ln w="19050">
                <a:solidFill>
                  <a:srgbClr val="799936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" name="直接连接符 4"/>
              <p:cNvSpPr>
                <a:spLocks noChangeShapeType="1"/>
              </p:cNvSpPr>
              <p:nvPr/>
            </p:nvSpPr>
            <p:spPr bwMode="auto">
              <a:xfrm flipH="1">
                <a:off x="0" y="288032"/>
                <a:ext cx="4032448" cy="1"/>
              </a:xfrm>
              <a:prstGeom prst="line">
                <a:avLst/>
              </a:prstGeom>
              <a:noFill/>
              <a:ln w="19050">
                <a:solidFill>
                  <a:srgbClr val="799936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2" name="组合 31"/>
            <p:cNvGrpSpPr/>
            <p:nvPr/>
          </p:nvGrpSpPr>
          <p:grpSpPr bwMode="auto">
            <a:xfrm flipV="1">
              <a:off x="411163" y="4683125"/>
              <a:ext cx="4135437" cy="254000"/>
              <a:chOff x="0" y="0"/>
              <a:chExt cx="4464496" cy="288032"/>
            </a:xfrm>
          </p:grpSpPr>
          <p:sp>
            <p:nvSpPr>
              <p:cNvPr id="43" name="直接连接符 32"/>
              <p:cNvSpPr>
                <a:spLocks noChangeShapeType="1"/>
              </p:cNvSpPr>
              <p:nvPr/>
            </p:nvSpPr>
            <p:spPr bwMode="auto">
              <a:xfrm flipH="1">
                <a:off x="4032448" y="0"/>
                <a:ext cx="432048" cy="288032"/>
              </a:xfrm>
              <a:prstGeom prst="line">
                <a:avLst/>
              </a:prstGeom>
              <a:noFill/>
              <a:ln w="19050">
                <a:solidFill>
                  <a:srgbClr val="CF6F1E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4" name="直接连接符 33"/>
              <p:cNvSpPr>
                <a:spLocks noChangeShapeType="1"/>
              </p:cNvSpPr>
              <p:nvPr/>
            </p:nvSpPr>
            <p:spPr bwMode="auto">
              <a:xfrm flipH="1">
                <a:off x="0" y="288032"/>
                <a:ext cx="4032448" cy="1"/>
              </a:xfrm>
              <a:prstGeom prst="line">
                <a:avLst/>
              </a:prstGeom>
              <a:noFill/>
              <a:ln w="19050">
                <a:solidFill>
                  <a:srgbClr val="CF6F1E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5" name="直接连接符 35"/>
            <p:cNvSpPr>
              <a:spLocks noChangeShapeType="1"/>
            </p:cNvSpPr>
            <p:nvPr/>
          </p:nvSpPr>
          <p:spPr bwMode="auto">
            <a:xfrm>
              <a:off x="3322638" y="2636838"/>
              <a:ext cx="5472112" cy="1587"/>
            </a:xfrm>
            <a:prstGeom prst="line">
              <a:avLst/>
            </a:prstGeom>
            <a:noFill/>
            <a:ln w="19050">
              <a:solidFill>
                <a:srgbClr val="67498C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6" name="直接连接符 37"/>
            <p:cNvSpPr>
              <a:spLocks noChangeShapeType="1"/>
            </p:cNvSpPr>
            <p:nvPr/>
          </p:nvSpPr>
          <p:spPr bwMode="auto">
            <a:xfrm flipV="1">
              <a:off x="5980113" y="2640013"/>
              <a:ext cx="7937" cy="284162"/>
            </a:xfrm>
            <a:prstGeom prst="line">
              <a:avLst/>
            </a:prstGeom>
            <a:noFill/>
            <a:ln w="19050">
              <a:solidFill>
                <a:srgbClr val="67498C"/>
              </a:solidFill>
              <a:beve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47" name="组合 38"/>
            <p:cNvGrpSpPr/>
            <p:nvPr/>
          </p:nvGrpSpPr>
          <p:grpSpPr bwMode="auto">
            <a:xfrm flipH="1" flipV="1">
              <a:off x="7416800" y="3817938"/>
              <a:ext cx="3932238" cy="168275"/>
              <a:chOff x="0" y="0"/>
              <a:chExt cx="4431454" cy="122708"/>
            </a:xfrm>
          </p:grpSpPr>
          <p:sp>
            <p:nvSpPr>
              <p:cNvPr id="48" name="直接连接符 39"/>
              <p:cNvSpPr>
                <a:spLocks noChangeShapeType="1"/>
              </p:cNvSpPr>
              <p:nvPr/>
            </p:nvSpPr>
            <p:spPr bwMode="auto">
              <a:xfrm flipH="1">
                <a:off x="4032448" y="0"/>
                <a:ext cx="399006" cy="122708"/>
              </a:xfrm>
              <a:prstGeom prst="line">
                <a:avLst/>
              </a:prstGeom>
              <a:noFill/>
              <a:ln w="19050">
                <a:solidFill>
                  <a:srgbClr val="2D609D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9" name="直接连接符 40"/>
              <p:cNvSpPr>
                <a:spLocks noChangeShapeType="1"/>
              </p:cNvSpPr>
              <p:nvPr/>
            </p:nvSpPr>
            <p:spPr bwMode="auto">
              <a:xfrm flipH="1">
                <a:off x="0" y="122708"/>
                <a:ext cx="4032448" cy="1"/>
              </a:xfrm>
              <a:prstGeom prst="line">
                <a:avLst/>
              </a:prstGeom>
              <a:noFill/>
              <a:ln w="19050">
                <a:solidFill>
                  <a:srgbClr val="2D609D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0" name="组合 41"/>
            <p:cNvGrpSpPr/>
            <p:nvPr/>
          </p:nvGrpSpPr>
          <p:grpSpPr bwMode="auto">
            <a:xfrm flipH="1">
              <a:off x="7416800" y="5121275"/>
              <a:ext cx="4452938" cy="311150"/>
              <a:chOff x="0" y="0"/>
              <a:chExt cx="4464496" cy="288032"/>
            </a:xfrm>
          </p:grpSpPr>
          <p:sp>
            <p:nvSpPr>
              <p:cNvPr id="51" name="直接连接符 42"/>
              <p:cNvSpPr>
                <a:spLocks noChangeShapeType="1"/>
              </p:cNvSpPr>
              <p:nvPr/>
            </p:nvSpPr>
            <p:spPr bwMode="auto">
              <a:xfrm flipH="1">
                <a:off x="4032448" y="0"/>
                <a:ext cx="432048" cy="288032"/>
              </a:xfrm>
              <a:prstGeom prst="line">
                <a:avLst/>
              </a:prstGeom>
              <a:noFill/>
              <a:ln w="19050">
                <a:solidFill>
                  <a:srgbClr val="2E9AB6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2" name="直接连接符 43"/>
              <p:cNvSpPr>
                <a:spLocks noChangeShapeType="1"/>
              </p:cNvSpPr>
              <p:nvPr/>
            </p:nvSpPr>
            <p:spPr bwMode="auto">
              <a:xfrm flipH="1">
                <a:off x="0" y="288032"/>
                <a:ext cx="4032448" cy="1"/>
              </a:xfrm>
              <a:prstGeom prst="line">
                <a:avLst/>
              </a:prstGeom>
              <a:noFill/>
              <a:ln w="19050">
                <a:solidFill>
                  <a:srgbClr val="2E9AB6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3" name="组合 34"/>
            <p:cNvGrpSpPr/>
            <p:nvPr/>
          </p:nvGrpSpPr>
          <p:grpSpPr bwMode="auto">
            <a:xfrm flipV="1">
              <a:off x="427038" y="3495675"/>
              <a:ext cx="4135437" cy="252413"/>
              <a:chOff x="0" y="0"/>
              <a:chExt cx="4464496" cy="288032"/>
            </a:xfrm>
          </p:grpSpPr>
          <p:sp>
            <p:nvSpPr>
              <p:cNvPr id="54" name="直接连接符 36"/>
              <p:cNvSpPr>
                <a:spLocks noChangeShapeType="1"/>
              </p:cNvSpPr>
              <p:nvPr/>
            </p:nvSpPr>
            <p:spPr bwMode="auto">
              <a:xfrm flipH="1">
                <a:off x="4032448" y="0"/>
                <a:ext cx="432048" cy="288032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5" name="直接连接符 44"/>
              <p:cNvSpPr>
                <a:spLocks noChangeShapeType="1"/>
              </p:cNvSpPr>
              <p:nvPr/>
            </p:nvSpPr>
            <p:spPr bwMode="auto">
              <a:xfrm flipH="1">
                <a:off x="0" y="288032"/>
                <a:ext cx="4032448" cy="1"/>
              </a:xfrm>
              <a:prstGeom prst="line">
                <a:avLst/>
              </a:prstGeom>
              <a:noFill/>
              <a:ln w="19050">
                <a:solidFill>
                  <a:srgbClr val="FF0000"/>
                </a:solidFill>
                <a:beve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56" name="矩形 45"/>
            <p:cNvSpPr>
              <a:spLocks noChangeArrowheads="1"/>
            </p:cNvSpPr>
            <p:nvPr/>
          </p:nvSpPr>
          <p:spPr bwMode="auto">
            <a:xfrm>
              <a:off x="496888" y="4318000"/>
              <a:ext cx="4392612" cy="412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zh-CN" altLang="en-US" sz="1600" b="1">
                  <a:solidFill>
                    <a:srgbClr val="CE6E1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★</a:t>
              </a:r>
              <a:r>
                <a:rPr lang="zh-CN" altLang="en-US" sz="1600" b="1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</a:t>
              </a:r>
              <a:r>
                <a:rPr lang="zh-CN" altLang="en-US" sz="1600" b="1">
                  <a:solidFill>
                    <a:srgbClr val="5F5E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静态数据转换     </a:t>
              </a:r>
              <a:r>
                <a:rPr lang="zh-CN" altLang="en-US" sz="1600" b="1">
                  <a:solidFill>
                    <a:srgbClr val="CE6E1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★</a:t>
              </a:r>
              <a:r>
                <a:rPr lang="zh-CN" altLang="en-US" sz="1600" b="1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</a:t>
              </a:r>
              <a:r>
                <a:rPr lang="zh-CN" altLang="en-US" sz="1600" b="1">
                  <a:solidFill>
                    <a:srgbClr val="5F5E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动态数据转换</a:t>
              </a:r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矩形 46"/>
            <p:cNvSpPr>
              <a:spLocks noChangeArrowheads="1"/>
            </p:cNvSpPr>
            <p:nvPr/>
          </p:nvSpPr>
          <p:spPr bwMode="auto">
            <a:xfrm>
              <a:off x="266700" y="3103563"/>
              <a:ext cx="4392613" cy="412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  <a:buFont typeface="Arial" panose="020B0604020202020204" pitchFamily="34" charset="0"/>
                <a:buNone/>
              </a:pPr>
              <a:r>
                <a:rPr lang="zh-CN" altLang="en-US" sz="1600" b="1">
                  <a:solidFill>
                    <a:srgbClr val="FF03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★</a:t>
              </a:r>
              <a:r>
                <a:rPr lang="zh-CN" altLang="en-US" sz="1600" b="1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</a:t>
              </a:r>
              <a:r>
                <a:rPr lang="zh-CN" altLang="en-US" sz="1600" b="1">
                  <a:solidFill>
                    <a:srgbClr val="5F5E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上线支持    </a:t>
              </a:r>
              <a:r>
                <a:rPr lang="zh-CN" altLang="en-US" sz="1600" b="1">
                  <a:solidFill>
                    <a:srgbClr val="FF03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★</a:t>
              </a:r>
              <a:r>
                <a:rPr lang="zh-CN" altLang="en-US" sz="1600" b="1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</a:t>
              </a:r>
              <a:r>
                <a:rPr lang="zh-CN" altLang="en-US" sz="1600" b="1">
                  <a:solidFill>
                    <a:srgbClr val="5F5E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项目总结    </a:t>
              </a:r>
              <a:r>
                <a:rPr lang="zh-CN" altLang="en-US" sz="1600" b="1">
                  <a:solidFill>
                    <a:srgbClr val="FF030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★</a:t>
              </a:r>
              <a:r>
                <a:rPr lang="zh-CN" altLang="en-US" sz="1600" b="1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</a:t>
              </a:r>
              <a:r>
                <a:rPr lang="zh-CN" altLang="en-US" sz="1600" b="1">
                  <a:solidFill>
                    <a:srgbClr val="5F5E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持续支持</a:t>
              </a:r>
              <a:endPara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544946" y="4234688"/>
            <a:ext cx="5013069" cy="5561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/>
          <p:cNvSpPr/>
          <p:nvPr/>
        </p:nvSpPr>
        <p:spPr>
          <a:xfrm>
            <a:off x="6571457" y="1724033"/>
            <a:ext cx="4986558" cy="45719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微软雅黑" panose="020B0503020204020204" pitchFamily="34" charset="-122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544947" y="1147284"/>
            <a:ext cx="4540810" cy="555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zh-CN" altLang="en-US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ko-KR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6636387" y="1965803"/>
            <a:ext cx="4784469" cy="52944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latinLnBrk="0">
              <a:lnSpc>
                <a:spcPct val="150000"/>
              </a:lnSpc>
              <a:spcBef>
                <a:spcPct val="0"/>
              </a:spcBef>
              <a:buNone/>
              <a:defRPr sz="2600" b="1" baseline="0">
                <a:ln w="1016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r>
              <a:rPr lang="en-US" altLang="zh-CN" dirty="0"/>
              <a:t>01.</a:t>
            </a:r>
            <a:r>
              <a:rPr lang="zh-CN" altLang="en-US" dirty="0"/>
              <a:t>召开项目启动会的目的</a:t>
            </a:r>
            <a:endParaRPr lang="zh-CN" altLang="en-US" dirty="0"/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6636387" y="2537165"/>
            <a:ext cx="4921629" cy="52944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latinLnBrk="0">
              <a:lnSpc>
                <a:spcPct val="150000"/>
              </a:lnSpc>
              <a:spcBef>
                <a:spcPct val="0"/>
              </a:spcBef>
              <a:buNone/>
              <a:defRPr sz="2600" b="1" baseline="0">
                <a:ln w="1016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r>
              <a:rPr lang="en-US" altLang="ko-KR" dirty="0" smtClean="0"/>
              <a:t>02.</a:t>
            </a:r>
            <a:r>
              <a:rPr lang="zh-CN" altLang="en-US" dirty="0"/>
              <a:t>本次项目实施的目标</a:t>
            </a:r>
            <a:endParaRPr lang="zh-CN" altLang="en-US" dirty="0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636387" y="3037803"/>
            <a:ext cx="4921629" cy="6001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latinLnBrk="0">
              <a:lnSpc>
                <a:spcPct val="150000"/>
              </a:lnSpc>
              <a:spcBef>
                <a:spcPct val="0"/>
              </a:spcBef>
              <a:buNone/>
              <a:defRPr sz="2600" b="1" baseline="0">
                <a:ln w="1016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r>
              <a:rPr lang="en-US" altLang="ko-KR" dirty="0" smtClean="0"/>
              <a:t>03.</a:t>
            </a:r>
            <a:r>
              <a:rPr lang="zh-CN" altLang="en-US" dirty="0"/>
              <a:t>用友方项目组介绍</a:t>
            </a:r>
            <a:endParaRPr lang="zh-CN" altLang="en-US" dirty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6636387" y="3609165"/>
            <a:ext cx="4921629" cy="6001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latinLnBrk="0">
              <a:lnSpc>
                <a:spcPct val="150000"/>
              </a:lnSpc>
              <a:spcBef>
                <a:spcPct val="0"/>
              </a:spcBef>
              <a:buNone/>
              <a:defRPr sz="2600" b="1" baseline="0">
                <a:ln w="1016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r>
              <a:rPr lang="en-US" altLang="ko-KR" dirty="0" smtClean="0"/>
              <a:t>04.</a:t>
            </a:r>
            <a:r>
              <a:rPr lang="zh-CN" altLang="en-US" dirty="0"/>
              <a:t>用友实施方法</a:t>
            </a:r>
            <a:endParaRPr lang="zh-CN" altLang="en-US" dirty="0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6636387" y="4180527"/>
            <a:ext cx="4921629" cy="52944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latinLnBrk="0">
              <a:lnSpc>
                <a:spcPct val="150000"/>
              </a:lnSpc>
              <a:spcBef>
                <a:spcPct val="0"/>
              </a:spcBef>
              <a:buNone/>
              <a:defRPr sz="2600" b="1" baseline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r>
              <a:rPr lang="en-US" altLang="ko-KR" dirty="0"/>
              <a:t>05.</a:t>
            </a:r>
            <a:r>
              <a:rPr lang="zh-CN" altLang="en-US" dirty="0"/>
              <a:t>项目总体计划</a:t>
            </a:r>
            <a:endParaRPr lang="zh-CN" altLang="en-US" dirty="0"/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6636387" y="4751889"/>
            <a:ext cx="4921629" cy="6001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latinLnBrk="0">
              <a:lnSpc>
                <a:spcPct val="150000"/>
              </a:lnSpc>
              <a:spcBef>
                <a:spcPct val="0"/>
              </a:spcBef>
              <a:buNone/>
              <a:defRPr sz="2600" b="1" baseline="0">
                <a:ln w="1016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r>
              <a:rPr lang="en-US" altLang="ko-KR" dirty="0" smtClean="0"/>
              <a:t>06.</a:t>
            </a:r>
            <a:r>
              <a:rPr lang="zh-CN" altLang="en-US" dirty="0"/>
              <a:t>项目成功需要我们做</a:t>
            </a:r>
            <a:r>
              <a:rPr lang="zh-CN" altLang="en-US" dirty="0" smtClean="0"/>
              <a:t>什么</a:t>
            </a:r>
            <a:endParaRPr lang="zh-CN" altLang="en-US" dirty="0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6636387" y="5323251"/>
            <a:ext cx="4921629" cy="6001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latinLnBrk="0">
              <a:lnSpc>
                <a:spcPct val="150000"/>
              </a:lnSpc>
              <a:spcBef>
                <a:spcPct val="0"/>
              </a:spcBef>
              <a:buNone/>
              <a:defRPr sz="2600" b="1" baseline="0">
                <a:ln w="1016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r>
              <a:rPr lang="en-US" altLang="ko-KR" dirty="0" smtClean="0"/>
              <a:t>07.</a:t>
            </a:r>
            <a:r>
              <a:rPr lang="zh-CN" altLang="en-US" dirty="0"/>
              <a:t>影响项目成功的因素</a:t>
            </a:r>
            <a:endParaRPr lang="zh-CN" altLang="en-US" dirty="0"/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6636387" y="5894614"/>
            <a:ext cx="4921629" cy="6001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latinLnBrk="0">
              <a:lnSpc>
                <a:spcPct val="150000"/>
              </a:lnSpc>
              <a:spcBef>
                <a:spcPct val="0"/>
              </a:spcBef>
              <a:buNone/>
              <a:defRPr sz="2600" b="1" baseline="0">
                <a:ln w="1016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r>
              <a:rPr lang="en-US" altLang="ko-KR" dirty="0" smtClean="0"/>
              <a:t>08.</a:t>
            </a:r>
            <a:r>
              <a:rPr lang="zh-CN" altLang="en-US" dirty="0"/>
              <a:t>项目成功对企业和个人的意义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微软雅黑" panose="020B0503020204020204" pitchFamily="34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05.</a:t>
            </a:r>
            <a:r>
              <a:rPr lang="zh-CN" altLang="en-US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项目总体计划</a:t>
            </a:r>
            <a:endParaRPr lang="zh-CN" altLang="en-US" sz="18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12" y="155029"/>
            <a:ext cx="4863338" cy="643727"/>
          </a:xfrm>
          <a:prstGeom prst="rect">
            <a:avLst/>
          </a:prstGeom>
        </p:spPr>
      </p:pic>
      <p:sp>
        <p:nvSpPr>
          <p:cNvPr id="7" name="圆角矩形 19"/>
          <p:cNvSpPr>
            <a:spLocks noChangeArrowheads="1"/>
          </p:cNvSpPr>
          <p:nvPr/>
        </p:nvSpPr>
        <p:spPr bwMode="auto">
          <a:xfrm>
            <a:off x="681832" y="1571625"/>
            <a:ext cx="10828337" cy="4799013"/>
          </a:xfrm>
          <a:prstGeom prst="roundRect">
            <a:avLst>
              <a:gd name="adj" fmla="val 4370"/>
            </a:avLst>
          </a:prstGeom>
          <a:solidFill>
            <a:srgbClr val="CD1F06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graphicFrame>
        <p:nvGraphicFramePr>
          <p:cNvPr id="8" name="Group 2"/>
          <p:cNvGraphicFramePr>
            <a:graphicFrameLocks noGrp="1"/>
          </p:cNvGraphicFramePr>
          <p:nvPr/>
        </p:nvGraphicFramePr>
        <p:xfrm>
          <a:off x="881063" y="1727200"/>
          <a:ext cx="10429875" cy="4510091"/>
        </p:xfrm>
        <a:graphic>
          <a:graphicData uri="http://schemas.openxmlformats.org/drawingml/2006/table">
            <a:tbl>
              <a:tblPr/>
              <a:tblGrid>
                <a:gridCol w="1712208"/>
                <a:gridCol w="5048429"/>
                <a:gridCol w="3669238"/>
              </a:tblGrid>
              <a:tr h="7251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项目阶段</a:t>
                      </a:r>
                      <a:endParaRPr kumimoji="0" lang="zh-CN" altLang="en-US" sz="20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1439" marR="91439" marT="107980" marB="45712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工作内容</a:t>
                      </a:r>
                      <a:endParaRPr kumimoji="0" lang="zh-CN" altLang="en-US" sz="2000" b="1" i="1" u="none" strike="noStrike" cap="none" normalizeH="0" baseline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1439" marR="91439" marT="107980" marB="45712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2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时间</a:t>
                      </a:r>
                      <a:endParaRPr kumimoji="0" lang="zh-CN" altLang="en-US" sz="2000" b="1" i="1" u="none" strike="noStrike" cap="none" normalizeH="0" baseline="0" dirty="0" smtClean="0">
                        <a:ln>
                          <a:noFill/>
                        </a:ln>
                        <a:solidFill>
                          <a:srgbClr val="0000FF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1439" marR="91439" marT="107980" marB="45712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297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项目规划</a:t>
                      </a:r>
                      <a:endParaRPr kumimoji="0" lang="zh-CN" altLang="en-US" sz="18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1439" marR="91439" marT="45712" marB="45712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成立项目组、确定实施主计划、项目启动</a:t>
                      </a:r>
                      <a:endParaRPr kumimoji="0" lang="zh-CN" altLang="en-US" sz="18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1439" marR="91439" marT="45712" marB="45712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2019-01-02——</a:t>
                      </a: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2019</a:t>
                      </a: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-01-02</a:t>
                      </a:r>
                      <a:endParaRPr kumimoji="0" lang="zh-CN" altLang="en-US" sz="18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1439" marR="91439" marT="45712" marB="45712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4006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蓝图设计</a:t>
                      </a:r>
                      <a:endParaRPr kumimoji="0" lang="zh-CN" altLang="en-US" sz="18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1439" marR="91439" marT="45712" marB="45712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产品培训、流程优化、静态数据方案（企业编码方案）</a:t>
                      </a:r>
                      <a:endParaRPr kumimoji="0" lang="zh-CN" altLang="en-US" sz="18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1439" marR="91439" marT="45712" marB="45712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2019-01-03——2019-01-31</a:t>
                      </a:r>
                      <a:endParaRPr kumimoji="0" lang="zh-CN" altLang="en-US" sz="18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1439" marR="91439" marT="45712" marB="45712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278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系统建设</a:t>
                      </a:r>
                      <a:endParaRPr kumimoji="0" lang="zh-CN" altLang="en-US" sz="18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1439" marR="91439" marT="45712" marB="45712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初步方案培训、方案测试、解决方案确认</a:t>
                      </a:r>
                      <a:endParaRPr kumimoji="0" lang="zh-CN" altLang="en-US" sz="18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1439" marR="91439" marT="45712" marB="45712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2019-02-16——2019-03-31</a:t>
                      </a:r>
                      <a:endParaRPr kumimoji="0" lang="zh-CN" altLang="en-US" sz="18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1439" marR="91439" marT="45712" marB="45712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297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切换准备</a:t>
                      </a:r>
                      <a:endParaRPr kumimoji="0" lang="zh-CN" altLang="en-US" sz="18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1439" marR="91439" marT="45712" marB="45712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数据准备完成、人员准备完成、模拟数据测试</a:t>
                      </a:r>
                      <a:endParaRPr kumimoji="0" lang="zh-CN" altLang="en-US" sz="18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1439" marR="91439" marT="45712" marB="45712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2019-04-01——2019-04-30</a:t>
                      </a:r>
                      <a:endParaRPr kumimoji="0" lang="zh-CN" altLang="en-US" sz="18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1439" marR="91439" marT="45712" marB="45712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2783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系统切换</a:t>
                      </a:r>
                      <a:endParaRPr kumimoji="0" lang="zh-CN" altLang="en-US" sz="1800" b="1" i="1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1439" marR="91439" marT="45712" marB="45712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期初数据准备、系统上线</a:t>
                      </a:r>
                      <a:endParaRPr kumimoji="0" lang="zh-CN" altLang="en-US" sz="18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1439" marR="91439" marT="45712" marB="45712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2019-04-20——2019-05-15</a:t>
                      </a:r>
                      <a:endParaRPr kumimoji="0" lang="zh-CN" altLang="en-US" sz="18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1439" marR="91439" marT="45712" marB="45712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6297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持续支持</a:t>
                      </a:r>
                      <a:endParaRPr kumimoji="0" lang="zh-CN" altLang="en-US" sz="18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1439" marR="91439" marT="45712" marB="45712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上线持续支持、辅导第一个月结账、项目总结 </a:t>
                      </a:r>
                      <a:endParaRPr kumimoji="0" lang="zh-CN" altLang="en-US" sz="18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1439" marR="91439" marT="45712" marB="45712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</a:pPr>
                      <a:r>
                        <a:rPr kumimoji="0" lang="en-US" altLang="zh-CN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微软雅黑" panose="020B0503020204020204" pitchFamily="34" charset="-122"/>
                        </a:rPr>
                        <a:t>2019-04-31——2019-05-15</a:t>
                      </a:r>
                      <a:endParaRPr kumimoji="0" lang="zh-CN" altLang="en-US" sz="1800" b="1" i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微软雅黑" panose="020B0503020204020204" pitchFamily="34" charset="-122"/>
                      </a:endParaRPr>
                    </a:p>
                  </a:txBody>
                  <a:tcPr marL="91439" marR="91439" marT="45712" marB="45712" horzOverflow="overflow">
                    <a:lnL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2"/>
                      </a:solidFill>
                      <a:prstDash val="solid"/>
                      <a:bevel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544946" y="4813808"/>
            <a:ext cx="5013069" cy="5561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/>
          <p:cNvSpPr/>
          <p:nvPr/>
        </p:nvSpPr>
        <p:spPr>
          <a:xfrm>
            <a:off x="6571457" y="1724033"/>
            <a:ext cx="4986558" cy="45719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微软雅黑" panose="020B0503020204020204" pitchFamily="34" charset="-122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544947" y="1147284"/>
            <a:ext cx="4540810" cy="555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zh-CN" altLang="en-US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ko-KR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6636387" y="1965803"/>
            <a:ext cx="4784469" cy="52944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latinLnBrk="0">
              <a:lnSpc>
                <a:spcPct val="150000"/>
              </a:lnSpc>
              <a:spcBef>
                <a:spcPct val="0"/>
              </a:spcBef>
              <a:buNone/>
              <a:defRPr sz="2600" b="1" baseline="0">
                <a:ln w="1016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r>
              <a:rPr lang="en-US" altLang="zh-CN" dirty="0"/>
              <a:t>01.</a:t>
            </a:r>
            <a:r>
              <a:rPr lang="zh-CN" altLang="en-US" dirty="0"/>
              <a:t>召开项目启动会的目的</a:t>
            </a:r>
            <a:endParaRPr lang="zh-CN" altLang="en-US" dirty="0"/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6636387" y="2537165"/>
            <a:ext cx="4921629" cy="52944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latinLnBrk="0">
              <a:lnSpc>
                <a:spcPct val="150000"/>
              </a:lnSpc>
              <a:spcBef>
                <a:spcPct val="0"/>
              </a:spcBef>
              <a:buNone/>
              <a:defRPr sz="2600" b="1" baseline="0">
                <a:ln w="1016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r>
              <a:rPr lang="en-US" altLang="ko-KR" dirty="0" smtClean="0"/>
              <a:t>02.</a:t>
            </a:r>
            <a:r>
              <a:rPr lang="zh-CN" altLang="en-US" dirty="0"/>
              <a:t>本次项目实施的目标</a:t>
            </a:r>
            <a:endParaRPr lang="zh-CN" altLang="en-US" dirty="0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636387" y="3037803"/>
            <a:ext cx="4921629" cy="6001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latinLnBrk="0">
              <a:lnSpc>
                <a:spcPct val="150000"/>
              </a:lnSpc>
              <a:spcBef>
                <a:spcPct val="0"/>
              </a:spcBef>
              <a:buNone/>
              <a:defRPr sz="2600" b="1" baseline="0">
                <a:ln w="1016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r>
              <a:rPr lang="en-US" altLang="ko-KR" dirty="0" smtClean="0"/>
              <a:t>03.</a:t>
            </a:r>
            <a:r>
              <a:rPr lang="zh-CN" altLang="en-US" dirty="0"/>
              <a:t>用友方项目组介绍</a:t>
            </a:r>
            <a:endParaRPr lang="zh-CN" altLang="en-US" dirty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6636387" y="3609165"/>
            <a:ext cx="4921629" cy="6001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latinLnBrk="0">
              <a:lnSpc>
                <a:spcPct val="150000"/>
              </a:lnSpc>
              <a:spcBef>
                <a:spcPct val="0"/>
              </a:spcBef>
              <a:buNone/>
              <a:defRPr sz="2600" b="1" baseline="0">
                <a:ln w="1016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r>
              <a:rPr lang="en-US" altLang="ko-KR" dirty="0" smtClean="0"/>
              <a:t>04.</a:t>
            </a:r>
            <a:r>
              <a:rPr lang="zh-CN" altLang="en-US" dirty="0"/>
              <a:t>用友实施方法</a:t>
            </a:r>
            <a:endParaRPr lang="zh-CN" altLang="en-US" dirty="0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6636387" y="4180527"/>
            <a:ext cx="4921629" cy="6001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latinLnBrk="0">
              <a:lnSpc>
                <a:spcPct val="150000"/>
              </a:lnSpc>
              <a:spcBef>
                <a:spcPct val="0"/>
              </a:spcBef>
              <a:buNone/>
              <a:defRPr sz="2600" b="1" baseline="0">
                <a:ln w="1016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r>
              <a:rPr lang="en-US" altLang="ko-KR" dirty="0" smtClean="0"/>
              <a:t>05.</a:t>
            </a:r>
            <a:r>
              <a:rPr lang="zh-CN" altLang="en-US" dirty="0"/>
              <a:t>项目总体计划</a:t>
            </a:r>
            <a:endParaRPr lang="zh-CN" altLang="en-US" dirty="0"/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6636387" y="4751889"/>
            <a:ext cx="4921629" cy="52944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latinLnBrk="0">
              <a:lnSpc>
                <a:spcPct val="150000"/>
              </a:lnSpc>
              <a:spcBef>
                <a:spcPct val="0"/>
              </a:spcBef>
              <a:buNone/>
              <a:defRPr sz="2600" b="1" baseline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r>
              <a:rPr lang="en-US" altLang="ko-KR" dirty="0"/>
              <a:t>06.</a:t>
            </a:r>
            <a:r>
              <a:rPr lang="zh-CN" altLang="en-US" dirty="0"/>
              <a:t>项目成功需要我们做什么</a:t>
            </a:r>
            <a:endParaRPr lang="zh-CN" altLang="en-US" dirty="0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6636387" y="5323251"/>
            <a:ext cx="4921629" cy="6001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latinLnBrk="0">
              <a:lnSpc>
                <a:spcPct val="150000"/>
              </a:lnSpc>
              <a:spcBef>
                <a:spcPct val="0"/>
              </a:spcBef>
              <a:buNone/>
              <a:defRPr sz="2600" b="1" baseline="0">
                <a:ln w="1016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r>
              <a:rPr lang="en-US" altLang="ko-KR" dirty="0" smtClean="0"/>
              <a:t>07.</a:t>
            </a:r>
            <a:r>
              <a:rPr lang="zh-CN" altLang="en-US" dirty="0"/>
              <a:t>影响项目成功的因素</a:t>
            </a:r>
            <a:endParaRPr lang="zh-CN" altLang="en-US" dirty="0"/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6636387" y="5894614"/>
            <a:ext cx="4921629" cy="6001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latinLnBrk="0">
              <a:lnSpc>
                <a:spcPct val="150000"/>
              </a:lnSpc>
              <a:spcBef>
                <a:spcPct val="0"/>
              </a:spcBef>
              <a:buNone/>
              <a:defRPr sz="2600" b="1" baseline="0">
                <a:ln w="1016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r>
              <a:rPr lang="en-US" altLang="ko-KR" dirty="0" smtClean="0"/>
              <a:t>08.</a:t>
            </a:r>
            <a:r>
              <a:rPr lang="zh-CN" altLang="en-US" dirty="0"/>
              <a:t>项目成功对企业和个人的意义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微软雅黑" panose="020B0503020204020204" pitchFamily="34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06.</a:t>
            </a:r>
            <a:r>
              <a:rPr lang="zh-CN" altLang="en-US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项目成功需要我们做什么</a:t>
            </a:r>
            <a:endParaRPr lang="zh-CN" altLang="en-US" sz="18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12" y="155029"/>
            <a:ext cx="4863338" cy="643727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12591" y="1981860"/>
            <a:ext cx="12385477" cy="3917951"/>
            <a:chOff x="162561" y="1783080"/>
            <a:chExt cx="12385477" cy="3917951"/>
          </a:xfrm>
        </p:grpSpPr>
        <p:sp>
          <p:nvSpPr>
            <p:cNvPr id="6" name="MH_SubTitle_1"/>
            <p:cNvSpPr/>
            <p:nvPr>
              <p:custDataLst>
                <p:tags r:id="rId2"/>
              </p:custDataLst>
            </p:nvPr>
          </p:nvSpPr>
          <p:spPr bwMode="auto">
            <a:xfrm flipH="1">
              <a:off x="2591911" y="1918018"/>
              <a:ext cx="3203575" cy="963612"/>
            </a:xfrm>
            <a:custGeom>
              <a:avLst/>
              <a:gdLst>
                <a:gd name="T0" fmla="*/ 0 w 3883669"/>
                <a:gd name="T1" fmla="*/ 0 h 1092200"/>
                <a:gd name="T2" fmla="*/ 2642588 w 3883669"/>
                <a:gd name="T3" fmla="*/ 0 h 1092200"/>
                <a:gd name="T4" fmla="*/ 2642588 w 3883669"/>
                <a:gd name="T5" fmla="*/ 850333 h 1092200"/>
                <a:gd name="T6" fmla="*/ 0 w 3883669"/>
                <a:gd name="T7" fmla="*/ 850333 h 1092200"/>
                <a:gd name="T8" fmla="*/ 439688 w 3883669"/>
                <a:gd name="T9" fmla="*/ 425167 h 10922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83669"/>
                <a:gd name="T16" fmla="*/ 0 h 1092200"/>
                <a:gd name="T17" fmla="*/ 3883669 w 3883669"/>
                <a:gd name="T18" fmla="*/ 1092200 h 10922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83669" h="1092200">
                  <a:moveTo>
                    <a:pt x="0" y="0"/>
                  </a:moveTo>
                  <a:lnTo>
                    <a:pt x="3883669" y="0"/>
                  </a:lnTo>
                  <a:lnTo>
                    <a:pt x="3883669" y="1092200"/>
                  </a:lnTo>
                  <a:lnTo>
                    <a:pt x="0" y="1092200"/>
                  </a:lnTo>
                  <a:lnTo>
                    <a:pt x="646185" y="546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9B5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144000" bIns="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2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领导层的支持</a:t>
              </a:r>
              <a:endPara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MH_Other_1"/>
            <p:cNvSpPr/>
            <p:nvPr>
              <p:custDataLst>
                <p:tags r:id="rId3"/>
              </p:custDataLst>
            </p:nvPr>
          </p:nvSpPr>
          <p:spPr>
            <a:xfrm flipH="1">
              <a:off x="5225573" y="1783080"/>
              <a:ext cx="730250" cy="1233488"/>
            </a:xfrm>
            <a:custGeom>
              <a:avLst/>
              <a:gdLst>
                <a:gd name="connsiteX0" fmla="*/ 0 w 826516"/>
                <a:gd name="connsiteY0" fmla="*/ 0 h 1397000"/>
                <a:gd name="connsiteX1" fmla="*/ 826516 w 826516"/>
                <a:gd name="connsiteY1" fmla="*/ 698500 h 1397000"/>
                <a:gd name="connsiteX2" fmla="*/ 0 w 826516"/>
                <a:gd name="connsiteY2" fmla="*/ 1397000 h 13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6516" h="1397000">
                  <a:moveTo>
                    <a:pt x="0" y="0"/>
                  </a:moveTo>
                  <a:lnTo>
                    <a:pt x="826516" y="698500"/>
                  </a:lnTo>
                  <a:lnTo>
                    <a:pt x="0" y="1397000"/>
                  </a:lnTo>
                  <a:close/>
                </a:path>
              </a:pathLst>
            </a:custGeom>
            <a:solidFill>
              <a:srgbClr val="F3EFEF"/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lIns="288000" rIns="90000" anchor="ctr">
              <a:normAutofit/>
            </a:bodyPr>
            <a:lstStyle/>
            <a:p>
              <a:pPr algn="ctr">
                <a:defRPr/>
              </a:pPr>
              <a:r>
                <a:rPr lang="en-US" altLang="zh-CN" sz="3600" b="1" dirty="0">
                  <a:solidFill>
                    <a:srgbClr val="15A7E1"/>
                  </a:solidFill>
                  <a:ea typeface="微软雅黑" panose="020B0503020204020204" pitchFamily="34" charset="-122"/>
                </a:rPr>
                <a:t>A</a:t>
              </a:r>
              <a:endParaRPr lang="zh-CN" altLang="en-US" sz="3600" b="1" dirty="0" err="1">
                <a:solidFill>
                  <a:srgbClr val="15A7E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8" name="MH_SubTitle_2"/>
            <p:cNvSpPr/>
            <p:nvPr>
              <p:custDataLst>
                <p:tags r:id="rId4"/>
              </p:custDataLst>
            </p:nvPr>
          </p:nvSpPr>
          <p:spPr bwMode="auto">
            <a:xfrm>
              <a:off x="6254274" y="1918018"/>
              <a:ext cx="3203575" cy="963612"/>
            </a:xfrm>
            <a:custGeom>
              <a:avLst/>
              <a:gdLst>
                <a:gd name="T0" fmla="*/ 0 w 3883669"/>
                <a:gd name="T1" fmla="*/ 0 h 1092200"/>
                <a:gd name="T2" fmla="*/ 2642927 w 3883669"/>
                <a:gd name="T3" fmla="*/ 0 h 1092200"/>
                <a:gd name="T4" fmla="*/ 2642927 w 3883669"/>
                <a:gd name="T5" fmla="*/ 850333 h 1092200"/>
                <a:gd name="T6" fmla="*/ 0 w 3883669"/>
                <a:gd name="T7" fmla="*/ 850333 h 1092200"/>
                <a:gd name="T8" fmla="*/ 439744 w 3883669"/>
                <a:gd name="T9" fmla="*/ 425167 h 10922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83669"/>
                <a:gd name="T16" fmla="*/ 0 h 1092200"/>
                <a:gd name="T17" fmla="*/ 3883669 w 3883669"/>
                <a:gd name="T18" fmla="*/ 1092200 h 10922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83669" h="1092200">
                  <a:moveTo>
                    <a:pt x="0" y="0"/>
                  </a:moveTo>
                  <a:lnTo>
                    <a:pt x="3883669" y="0"/>
                  </a:lnTo>
                  <a:lnTo>
                    <a:pt x="3883669" y="1092200"/>
                  </a:lnTo>
                  <a:lnTo>
                    <a:pt x="0" y="1092200"/>
                  </a:lnTo>
                  <a:lnTo>
                    <a:pt x="646185" y="546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9A9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44000" tIns="0" rIns="0" bIns="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2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全员负责</a:t>
              </a:r>
              <a:endPara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MH_Other_2"/>
            <p:cNvSpPr/>
            <p:nvPr>
              <p:custDataLst>
                <p:tags r:id="rId5"/>
              </p:custDataLst>
            </p:nvPr>
          </p:nvSpPr>
          <p:spPr>
            <a:xfrm>
              <a:off x="6095523" y="1783080"/>
              <a:ext cx="728662" cy="1233488"/>
            </a:xfrm>
            <a:custGeom>
              <a:avLst/>
              <a:gdLst>
                <a:gd name="connsiteX0" fmla="*/ 0 w 826516"/>
                <a:gd name="connsiteY0" fmla="*/ 0 h 1397000"/>
                <a:gd name="connsiteX1" fmla="*/ 826516 w 826516"/>
                <a:gd name="connsiteY1" fmla="*/ 698500 h 1397000"/>
                <a:gd name="connsiteX2" fmla="*/ 0 w 826516"/>
                <a:gd name="connsiteY2" fmla="*/ 1397000 h 13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6516" h="1397000">
                  <a:moveTo>
                    <a:pt x="0" y="0"/>
                  </a:moveTo>
                  <a:lnTo>
                    <a:pt x="826516" y="698500"/>
                  </a:lnTo>
                  <a:lnTo>
                    <a:pt x="0" y="1397000"/>
                  </a:lnTo>
                  <a:close/>
                </a:path>
              </a:pathLst>
            </a:custGeom>
            <a:solidFill>
              <a:srgbClr val="F3EFEF"/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Ins="288000" anchor="ctr">
              <a:normAutofit/>
            </a:bodyPr>
            <a:lstStyle/>
            <a:p>
              <a:pPr algn="ctr">
                <a:defRPr/>
              </a:pPr>
              <a:r>
                <a:rPr lang="en-US" altLang="zh-CN" sz="3600" b="1" dirty="0">
                  <a:solidFill>
                    <a:srgbClr val="9C9923"/>
                  </a:solidFill>
                  <a:ea typeface="微软雅黑" panose="020B0503020204020204" pitchFamily="34" charset="-122"/>
                </a:rPr>
                <a:t>B</a:t>
              </a:r>
              <a:endParaRPr lang="zh-CN" altLang="en-US" sz="3600" b="1" dirty="0" err="1">
                <a:solidFill>
                  <a:srgbClr val="9C9923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0" name="MH_SubTitle_3"/>
            <p:cNvSpPr/>
            <p:nvPr>
              <p:custDataLst>
                <p:tags r:id="rId6"/>
              </p:custDataLst>
            </p:nvPr>
          </p:nvSpPr>
          <p:spPr bwMode="auto">
            <a:xfrm flipH="1">
              <a:off x="2591911" y="3261043"/>
              <a:ext cx="3203575" cy="963612"/>
            </a:xfrm>
            <a:custGeom>
              <a:avLst/>
              <a:gdLst>
                <a:gd name="T0" fmla="*/ 0 w 3883669"/>
                <a:gd name="T1" fmla="*/ 0 h 1092200"/>
                <a:gd name="T2" fmla="*/ 2642588 w 3883669"/>
                <a:gd name="T3" fmla="*/ 0 h 1092200"/>
                <a:gd name="T4" fmla="*/ 2642588 w 3883669"/>
                <a:gd name="T5" fmla="*/ 850333 h 1092200"/>
                <a:gd name="T6" fmla="*/ 0 w 3883669"/>
                <a:gd name="T7" fmla="*/ 850333 h 1092200"/>
                <a:gd name="T8" fmla="*/ 439688 w 3883669"/>
                <a:gd name="T9" fmla="*/ 425167 h 10922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83669"/>
                <a:gd name="T16" fmla="*/ 0 h 1092200"/>
                <a:gd name="T17" fmla="*/ 3883669 w 3883669"/>
                <a:gd name="T18" fmla="*/ 1092200 h 10922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83669" h="1092200">
                  <a:moveTo>
                    <a:pt x="0" y="0"/>
                  </a:moveTo>
                  <a:lnTo>
                    <a:pt x="3883669" y="0"/>
                  </a:lnTo>
                  <a:lnTo>
                    <a:pt x="3883669" y="1092200"/>
                  </a:lnTo>
                  <a:lnTo>
                    <a:pt x="0" y="1092200"/>
                  </a:lnTo>
                  <a:lnTo>
                    <a:pt x="646185" y="546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AE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144000" bIns="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2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清晰的目标和范围</a:t>
              </a:r>
              <a:endPara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MH_Other_3"/>
            <p:cNvSpPr/>
            <p:nvPr>
              <p:custDataLst>
                <p:tags r:id="rId7"/>
              </p:custDataLst>
            </p:nvPr>
          </p:nvSpPr>
          <p:spPr>
            <a:xfrm flipH="1">
              <a:off x="5225573" y="3126105"/>
              <a:ext cx="730250" cy="1231900"/>
            </a:xfrm>
            <a:custGeom>
              <a:avLst/>
              <a:gdLst>
                <a:gd name="connsiteX0" fmla="*/ 0 w 826516"/>
                <a:gd name="connsiteY0" fmla="*/ 0 h 1397000"/>
                <a:gd name="connsiteX1" fmla="*/ 826516 w 826516"/>
                <a:gd name="connsiteY1" fmla="*/ 698500 h 1397000"/>
                <a:gd name="connsiteX2" fmla="*/ 0 w 826516"/>
                <a:gd name="connsiteY2" fmla="*/ 1397000 h 13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6516" h="1397000">
                  <a:moveTo>
                    <a:pt x="0" y="0"/>
                  </a:moveTo>
                  <a:lnTo>
                    <a:pt x="826516" y="698500"/>
                  </a:lnTo>
                  <a:lnTo>
                    <a:pt x="0" y="1397000"/>
                  </a:lnTo>
                  <a:close/>
                </a:path>
              </a:pathLst>
            </a:custGeom>
            <a:solidFill>
              <a:srgbClr val="F3EFEF"/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lIns="288000" rIns="90000" anchor="ctr">
              <a:normAutofit/>
            </a:bodyPr>
            <a:lstStyle/>
            <a:p>
              <a:pPr algn="ctr">
                <a:defRPr/>
              </a:pPr>
              <a:r>
                <a:rPr lang="en-US" altLang="zh-CN" sz="3600" b="1" dirty="0">
                  <a:solidFill>
                    <a:srgbClr val="009CA4"/>
                  </a:solidFill>
                  <a:ea typeface="微软雅黑" panose="020B0503020204020204" pitchFamily="34" charset="-122"/>
                </a:rPr>
                <a:t>C</a:t>
              </a:r>
              <a:endParaRPr lang="zh-CN" altLang="en-US" sz="3600" b="1" dirty="0" err="1">
                <a:solidFill>
                  <a:srgbClr val="009CA4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2" name="MH_SubTitle_4"/>
            <p:cNvSpPr/>
            <p:nvPr>
              <p:custDataLst>
                <p:tags r:id="rId8"/>
              </p:custDataLst>
            </p:nvPr>
          </p:nvSpPr>
          <p:spPr bwMode="auto">
            <a:xfrm>
              <a:off x="6254274" y="3261043"/>
              <a:ext cx="3203575" cy="963612"/>
            </a:xfrm>
            <a:custGeom>
              <a:avLst/>
              <a:gdLst>
                <a:gd name="T0" fmla="*/ 0 w 3883669"/>
                <a:gd name="T1" fmla="*/ 0 h 1092200"/>
                <a:gd name="T2" fmla="*/ 2642927 w 3883669"/>
                <a:gd name="T3" fmla="*/ 0 h 1092200"/>
                <a:gd name="T4" fmla="*/ 2642927 w 3883669"/>
                <a:gd name="T5" fmla="*/ 850333 h 1092200"/>
                <a:gd name="T6" fmla="*/ 0 w 3883669"/>
                <a:gd name="T7" fmla="*/ 850333 h 1092200"/>
                <a:gd name="T8" fmla="*/ 439744 w 3883669"/>
                <a:gd name="T9" fmla="*/ 425167 h 10922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83669"/>
                <a:gd name="T16" fmla="*/ 0 h 1092200"/>
                <a:gd name="T17" fmla="*/ 3883669 w 3883669"/>
                <a:gd name="T18" fmla="*/ 1092200 h 10922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83669" h="1092200">
                  <a:moveTo>
                    <a:pt x="0" y="0"/>
                  </a:moveTo>
                  <a:lnTo>
                    <a:pt x="3883669" y="0"/>
                  </a:lnTo>
                  <a:lnTo>
                    <a:pt x="3883669" y="1092200"/>
                  </a:lnTo>
                  <a:lnTo>
                    <a:pt x="0" y="1092200"/>
                  </a:lnTo>
                  <a:lnTo>
                    <a:pt x="646185" y="546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A91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44000" tIns="0" rIns="0" bIns="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2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培训上的</a:t>
              </a:r>
              <a:r>
                <a:rPr lang="zh-CN" altLang="en-US" sz="20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投入</a:t>
              </a:r>
              <a:endParaRPr lang="en-US" altLang="zh-CN" sz="20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20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zh-CN" altLang="en-US" sz="2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持续不断）</a:t>
              </a:r>
              <a:endPara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MH_Other_4"/>
            <p:cNvSpPr/>
            <p:nvPr>
              <p:custDataLst>
                <p:tags r:id="rId9"/>
              </p:custDataLst>
            </p:nvPr>
          </p:nvSpPr>
          <p:spPr>
            <a:xfrm>
              <a:off x="6095523" y="3126105"/>
              <a:ext cx="728662" cy="1231900"/>
            </a:xfrm>
            <a:custGeom>
              <a:avLst/>
              <a:gdLst>
                <a:gd name="connsiteX0" fmla="*/ 0 w 826516"/>
                <a:gd name="connsiteY0" fmla="*/ 0 h 1397000"/>
                <a:gd name="connsiteX1" fmla="*/ 826516 w 826516"/>
                <a:gd name="connsiteY1" fmla="*/ 698500 h 1397000"/>
                <a:gd name="connsiteX2" fmla="*/ 0 w 826516"/>
                <a:gd name="connsiteY2" fmla="*/ 1397000 h 13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6516" h="1397000">
                  <a:moveTo>
                    <a:pt x="0" y="0"/>
                  </a:moveTo>
                  <a:lnTo>
                    <a:pt x="826516" y="698500"/>
                  </a:lnTo>
                  <a:lnTo>
                    <a:pt x="0" y="1397000"/>
                  </a:lnTo>
                  <a:close/>
                </a:path>
              </a:pathLst>
            </a:custGeom>
            <a:solidFill>
              <a:srgbClr val="F3EFEF"/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Ins="288000" anchor="ctr">
              <a:normAutofit/>
            </a:bodyPr>
            <a:lstStyle/>
            <a:p>
              <a:pPr algn="ctr">
                <a:defRPr/>
              </a:pPr>
              <a:r>
                <a:rPr lang="en-US" altLang="zh-CN" sz="3600" b="1" dirty="0">
                  <a:solidFill>
                    <a:srgbClr val="D56D05"/>
                  </a:solidFill>
                  <a:ea typeface="微软雅黑" panose="020B0503020204020204" pitchFamily="34" charset="-122"/>
                </a:rPr>
                <a:t>D</a:t>
              </a:r>
              <a:endParaRPr lang="zh-CN" altLang="en-US" sz="3600" b="1" dirty="0" err="1">
                <a:solidFill>
                  <a:srgbClr val="D56D05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4" name="MH_SubTitle_5"/>
            <p:cNvSpPr/>
            <p:nvPr>
              <p:custDataLst>
                <p:tags r:id="rId10"/>
              </p:custDataLst>
            </p:nvPr>
          </p:nvSpPr>
          <p:spPr bwMode="auto">
            <a:xfrm flipH="1">
              <a:off x="2591911" y="4602481"/>
              <a:ext cx="3203575" cy="963613"/>
            </a:xfrm>
            <a:custGeom>
              <a:avLst/>
              <a:gdLst>
                <a:gd name="T0" fmla="*/ 0 w 3883669"/>
                <a:gd name="T1" fmla="*/ 0 h 1092200"/>
                <a:gd name="T2" fmla="*/ 2642588 w 3883669"/>
                <a:gd name="T3" fmla="*/ 0 h 1092200"/>
                <a:gd name="T4" fmla="*/ 2642588 w 3883669"/>
                <a:gd name="T5" fmla="*/ 850334 h 1092200"/>
                <a:gd name="T6" fmla="*/ 0 w 3883669"/>
                <a:gd name="T7" fmla="*/ 850334 h 1092200"/>
                <a:gd name="T8" fmla="*/ 439688 w 3883669"/>
                <a:gd name="T9" fmla="*/ 425168 h 10922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83669"/>
                <a:gd name="T16" fmla="*/ 0 h 1092200"/>
                <a:gd name="T17" fmla="*/ 3883669 w 3883669"/>
                <a:gd name="T18" fmla="*/ 1092200 h 10922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83669" h="1092200">
                  <a:moveTo>
                    <a:pt x="0" y="0"/>
                  </a:moveTo>
                  <a:lnTo>
                    <a:pt x="3883669" y="0"/>
                  </a:lnTo>
                  <a:lnTo>
                    <a:pt x="3883669" y="1092200"/>
                  </a:lnTo>
                  <a:lnTo>
                    <a:pt x="0" y="1092200"/>
                  </a:lnTo>
                  <a:lnTo>
                    <a:pt x="646185" y="546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EB4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144000" bIns="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2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准确的数据</a:t>
              </a:r>
              <a:endPara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MH_Other_5"/>
            <p:cNvSpPr/>
            <p:nvPr>
              <p:custDataLst>
                <p:tags r:id="rId11"/>
              </p:custDataLst>
            </p:nvPr>
          </p:nvSpPr>
          <p:spPr>
            <a:xfrm flipH="1">
              <a:off x="5225573" y="4467544"/>
              <a:ext cx="730250" cy="1233487"/>
            </a:xfrm>
            <a:custGeom>
              <a:avLst/>
              <a:gdLst>
                <a:gd name="connsiteX0" fmla="*/ 0 w 826516"/>
                <a:gd name="connsiteY0" fmla="*/ 0 h 1397000"/>
                <a:gd name="connsiteX1" fmla="*/ 826516 w 826516"/>
                <a:gd name="connsiteY1" fmla="*/ 698500 h 1397000"/>
                <a:gd name="connsiteX2" fmla="*/ 0 w 826516"/>
                <a:gd name="connsiteY2" fmla="*/ 1397000 h 13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6516" h="1397000">
                  <a:moveTo>
                    <a:pt x="0" y="0"/>
                  </a:moveTo>
                  <a:lnTo>
                    <a:pt x="826516" y="698500"/>
                  </a:lnTo>
                  <a:lnTo>
                    <a:pt x="0" y="1397000"/>
                  </a:lnTo>
                  <a:close/>
                </a:path>
              </a:pathLst>
            </a:custGeom>
            <a:solidFill>
              <a:srgbClr val="F3EFEF"/>
            </a:solidFill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txBody>
            <a:bodyPr lIns="288000" rIns="90000" anchor="ctr">
              <a:normAutofit/>
            </a:bodyPr>
            <a:lstStyle/>
            <a:p>
              <a:pPr algn="ctr">
                <a:defRPr/>
              </a:pPr>
              <a:r>
                <a:rPr lang="en-US" altLang="zh-CN" sz="3600" b="1" dirty="0">
                  <a:solidFill>
                    <a:srgbClr val="409652"/>
                  </a:solidFill>
                  <a:ea typeface="微软雅黑" panose="020B0503020204020204" pitchFamily="34" charset="-122"/>
                </a:rPr>
                <a:t>E</a:t>
              </a:r>
              <a:endParaRPr lang="zh-CN" altLang="en-US" sz="3600" b="1" dirty="0" err="1">
                <a:solidFill>
                  <a:srgbClr val="409652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6" name="MH_SubTitle_6"/>
            <p:cNvSpPr/>
            <p:nvPr>
              <p:custDataLst>
                <p:tags r:id="rId12"/>
              </p:custDataLst>
            </p:nvPr>
          </p:nvSpPr>
          <p:spPr bwMode="auto">
            <a:xfrm>
              <a:off x="6254274" y="4602481"/>
              <a:ext cx="3203575" cy="963613"/>
            </a:xfrm>
            <a:custGeom>
              <a:avLst/>
              <a:gdLst>
                <a:gd name="T0" fmla="*/ 0 w 3883669"/>
                <a:gd name="T1" fmla="*/ 0 h 1092200"/>
                <a:gd name="T2" fmla="*/ 2642927 w 3883669"/>
                <a:gd name="T3" fmla="*/ 0 h 1092200"/>
                <a:gd name="T4" fmla="*/ 2642927 w 3883669"/>
                <a:gd name="T5" fmla="*/ 850334 h 1092200"/>
                <a:gd name="T6" fmla="*/ 0 w 3883669"/>
                <a:gd name="T7" fmla="*/ 850334 h 1092200"/>
                <a:gd name="T8" fmla="*/ 439744 w 3883669"/>
                <a:gd name="T9" fmla="*/ 425168 h 10922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883669"/>
                <a:gd name="T16" fmla="*/ 0 h 1092200"/>
                <a:gd name="T17" fmla="*/ 3883669 w 3883669"/>
                <a:gd name="T18" fmla="*/ 1092200 h 109220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883669" h="1092200">
                  <a:moveTo>
                    <a:pt x="0" y="0"/>
                  </a:moveTo>
                  <a:lnTo>
                    <a:pt x="3883669" y="0"/>
                  </a:lnTo>
                  <a:lnTo>
                    <a:pt x="3883669" y="1092200"/>
                  </a:lnTo>
                  <a:lnTo>
                    <a:pt x="0" y="1092200"/>
                  </a:lnTo>
                  <a:lnTo>
                    <a:pt x="646185" y="546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C81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44000" tIns="0" rIns="0" bIns="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>
                <a:lnSpc>
                  <a:spcPct val="130000"/>
                </a:lnSpc>
              </a:pPr>
              <a:r>
                <a:rPr lang="zh-CN" altLang="en-US" sz="2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积极的工作态度</a:t>
              </a:r>
              <a:endParaRPr lang="zh-CN" altLang="en-US" sz="2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MH_Other_6"/>
            <p:cNvSpPr/>
            <p:nvPr>
              <p:custDataLst>
                <p:tags r:id="rId13"/>
              </p:custDataLst>
            </p:nvPr>
          </p:nvSpPr>
          <p:spPr>
            <a:xfrm>
              <a:off x="6095523" y="4467544"/>
              <a:ext cx="728662" cy="1233487"/>
            </a:xfrm>
            <a:custGeom>
              <a:avLst/>
              <a:gdLst>
                <a:gd name="connsiteX0" fmla="*/ 0 w 826516"/>
                <a:gd name="connsiteY0" fmla="*/ 0 h 1397000"/>
                <a:gd name="connsiteX1" fmla="*/ 826516 w 826516"/>
                <a:gd name="connsiteY1" fmla="*/ 698500 h 1397000"/>
                <a:gd name="connsiteX2" fmla="*/ 0 w 826516"/>
                <a:gd name="connsiteY2" fmla="*/ 1397000 h 13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26516" h="1397000">
                  <a:moveTo>
                    <a:pt x="0" y="0"/>
                  </a:moveTo>
                  <a:lnTo>
                    <a:pt x="826516" y="698500"/>
                  </a:lnTo>
                  <a:lnTo>
                    <a:pt x="0" y="1397000"/>
                  </a:lnTo>
                  <a:close/>
                </a:path>
              </a:pathLst>
            </a:custGeom>
            <a:solidFill>
              <a:srgbClr val="F3EFEF"/>
            </a:solidFill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txBody>
            <a:bodyPr rIns="288000" anchor="ctr">
              <a:normAutofit/>
            </a:bodyPr>
            <a:lstStyle/>
            <a:p>
              <a:pPr algn="ctr">
                <a:defRPr/>
              </a:pPr>
              <a:r>
                <a:rPr lang="en-US" altLang="zh-CN" sz="3600" b="1" dirty="0">
                  <a:solidFill>
                    <a:srgbClr val="F0061C"/>
                  </a:solidFill>
                  <a:ea typeface="微软雅黑" panose="020B0503020204020204" pitchFamily="34" charset="-122"/>
                </a:rPr>
                <a:t>F</a:t>
              </a:r>
              <a:endParaRPr lang="zh-CN" altLang="en-US" sz="3600" b="1" dirty="0" err="1">
                <a:solidFill>
                  <a:srgbClr val="F0061C"/>
                </a:solidFill>
                <a:ea typeface="微软雅黑" panose="020B0503020204020204" pitchFamily="34" charset="-122"/>
              </a:endParaRPr>
            </a:p>
          </p:txBody>
        </p:sp>
        <p:cxnSp>
          <p:nvCxnSpPr>
            <p:cNvPr id="19" name="直接连接符 18"/>
            <p:cNvCxnSpPr/>
            <p:nvPr/>
          </p:nvCxnSpPr>
          <p:spPr>
            <a:xfrm flipH="1">
              <a:off x="2255520" y="1918018"/>
              <a:ext cx="336391" cy="96361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895192" y="2881630"/>
              <a:ext cx="136032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矩形 21"/>
            <p:cNvSpPr/>
            <p:nvPr/>
          </p:nvSpPr>
          <p:spPr>
            <a:xfrm>
              <a:off x="895192" y="1827495"/>
              <a:ext cx="2228055" cy="10541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705" lvl="1" indent="-107950">
                <a:lnSpc>
                  <a:spcPts val="25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一把手工程</a:t>
              </a:r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marL="179705" lvl="1" indent="-107950">
                <a:lnSpc>
                  <a:spcPts val="25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支持、关注</a:t>
              </a:r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marL="179705" lvl="1" indent="-107950">
                <a:lnSpc>
                  <a:spcPts val="25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拍板、动员</a:t>
              </a:r>
              <a:endPara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9457849" y="1918018"/>
              <a:ext cx="214471" cy="963612"/>
            </a:xfrm>
            <a:prstGeom prst="line">
              <a:avLst/>
            </a:prstGeom>
            <a:ln>
              <a:solidFill>
                <a:srgbClr val="A9A9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9672320" y="2881630"/>
              <a:ext cx="2286000" cy="0"/>
            </a:xfrm>
            <a:prstGeom prst="line">
              <a:avLst/>
            </a:prstGeom>
            <a:ln>
              <a:solidFill>
                <a:srgbClr val="A9A9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28"/>
            <p:cNvSpPr/>
            <p:nvPr/>
          </p:nvSpPr>
          <p:spPr>
            <a:xfrm>
              <a:off x="9565084" y="1826324"/>
              <a:ext cx="2982954" cy="10541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705" lvl="1" indent="-107950">
                <a:lnSpc>
                  <a:spcPts val="25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不仅仅是财务部门的项目</a:t>
              </a:r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marL="179705" lvl="1" indent="-107950">
                <a:lnSpc>
                  <a:spcPts val="25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业务人员的配合</a:t>
              </a:r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marL="179705" lvl="1" indent="-107950">
                <a:lnSpc>
                  <a:spcPts val="25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实施顾问与各方的沟通</a:t>
              </a:r>
              <a:endPara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 flipH="1">
              <a:off x="2255520" y="3267428"/>
              <a:ext cx="336391" cy="963612"/>
            </a:xfrm>
            <a:prstGeom prst="line">
              <a:avLst/>
            </a:prstGeom>
            <a:ln>
              <a:solidFill>
                <a:srgbClr val="00AEB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 flipH="1" flipV="1">
              <a:off x="264160" y="4224655"/>
              <a:ext cx="1995949" cy="16545"/>
            </a:xfrm>
            <a:prstGeom prst="line">
              <a:avLst/>
            </a:prstGeom>
            <a:ln>
              <a:solidFill>
                <a:srgbClr val="00AEB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矩形 34"/>
            <p:cNvSpPr/>
            <p:nvPr/>
          </p:nvSpPr>
          <p:spPr>
            <a:xfrm>
              <a:off x="162561" y="3187065"/>
              <a:ext cx="2944954" cy="10541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705" lvl="1" indent="-107950">
                <a:lnSpc>
                  <a:spcPts val="25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决策层的架构目标</a:t>
              </a:r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marL="179705" lvl="1" indent="-107950">
                <a:lnSpc>
                  <a:spcPts val="25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业务部门的目标和重点</a:t>
              </a:r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marL="179705" lvl="1" indent="-107950">
                <a:lnSpc>
                  <a:spcPts val="25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项目的实施范围</a:t>
              </a:r>
              <a:endPara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37" name="直接连接符 36"/>
            <p:cNvCxnSpPr/>
            <p:nvPr/>
          </p:nvCxnSpPr>
          <p:spPr>
            <a:xfrm>
              <a:off x="9457849" y="3262214"/>
              <a:ext cx="305911" cy="1314723"/>
            </a:xfrm>
            <a:prstGeom prst="line">
              <a:avLst/>
            </a:prstGeom>
            <a:ln>
              <a:solidFill>
                <a:srgbClr val="FA91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9763760" y="4566847"/>
              <a:ext cx="2286000" cy="0"/>
            </a:xfrm>
            <a:prstGeom prst="line">
              <a:avLst/>
            </a:prstGeom>
            <a:ln>
              <a:solidFill>
                <a:srgbClr val="FA912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矩形 38"/>
            <p:cNvSpPr/>
            <p:nvPr/>
          </p:nvSpPr>
          <p:spPr>
            <a:xfrm>
              <a:off x="9565084" y="2919752"/>
              <a:ext cx="2982954" cy="16571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705" lvl="1" indent="-107950">
                <a:lnSpc>
                  <a:spcPts val="25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知识转移</a:t>
              </a:r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marL="179705" lvl="1" indent="-107950">
                <a:lnSpc>
                  <a:spcPts val="25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管理层、业务层、操作层</a:t>
              </a:r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marL="179705" lvl="1" indent="-107950">
                <a:lnSpc>
                  <a:spcPts val="25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</a:t>
              </a:r>
              <a:r>
                <a:rPr lang="en-US" altLang="zh-CN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ERP</a:t>
              </a: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理念培训、标准产品 </a:t>
              </a:r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marL="71755" lvl="1">
                <a:lnSpc>
                  <a:spcPts val="2500"/>
                </a:lnSpc>
                <a:defRPr/>
              </a:pPr>
              <a:r>
                <a:rPr lang="zh-CN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的</a:t>
              </a: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培训、实施方案的培训、</a:t>
              </a:r>
              <a:b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</a:b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</a:t>
              </a:r>
              <a:r>
                <a:rPr lang="zh-CN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系统维护</a:t>
              </a: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的培训、其他培训</a:t>
              </a:r>
              <a:endParaRPr lang="zh-CN" altLang="en-US" sz="11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 flipH="1">
              <a:off x="895192" y="4216463"/>
              <a:ext cx="1360329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2255520" y="4602261"/>
              <a:ext cx="336391" cy="963612"/>
            </a:xfrm>
            <a:prstGeom prst="line">
              <a:avLst/>
            </a:prstGeom>
            <a:ln>
              <a:solidFill>
                <a:srgbClr val="4EB4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flipH="1" flipV="1">
              <a:off x="264160" y="5559488"/>
              <a:ext cx="1995949" cy="16545"/>
            </a:xfrm>
            <a:prstGeom prst="line">
              <a:avLst/>
            </a:prstGeom>
            <a:ln>
              <a:solidFill>
                <a:srgbClr val="4EB46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矩形 35"/>
            <p:cNvSpPr/>
            <p:nvPr/>
          </p:nvSpPr>
          <p:spPr>
            <a:xfrm>
              <a:off x="178293" y="4736375"/>
              <a:ext cx="2944954" cy="6953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705" lvl="1" indent="-107950">
                <a:lnSpc>
                  <a:spcPts val="2500"/>
                </a:lnSpc>
                <a:buFont typeface="Arial" panose="020B0604020202020204" pitchFamily="34" charset="0"/>
                <a:buChar char="•"/>
                <a:defRPr/>
              </a:pP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三分软件、七分实施、</a:t>
              </a:r>
              <a:b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</a:b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 十二分数据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9457849" y="4603432"/>
              <a:ext cx="214471" cy="963612"/>
            </a:xfrm>
            <a:prstGeom prst="line">
              <a:avLst/>
            </a:prstGeom>
            <a:ln>
              <a:solidFill>
                <a:srgbClr val="FC81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9672320" y="5567044"/>
              <a:ext cx="2286000" cy="0"/>
            </a:xfrm>
            <a:prstGeom prst="line">
              <a:avLst/>
            </a:prstGeom>
            <a:ln>
              <a:solidFill>
                <a:srgbClr val="FC81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矩形 41"/>
            <p:cNvSpPr/>
            <p:nvPr/>
          </p:nvSpPr>
          <p:spPr>
            <a:xfrm>
              <a:off x="9565084" y="4541555"/>
              <a:ext cx="2982954" cy="10541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9705" lvl="1" indent="-107950">
                <a:lnSpc>
                  <a:spcPts val="25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配合</a:t>
              </a:r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marL="179705" lvl="1" indent="-107950">
                <a:lnSpc>
                  <a:spcPts val="25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认真</a:t>
              </a:r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marL="179705" lvl="1" indent="-107950">
                <a:lnSpc>
                  <a:spcPts val="25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及时的反馈</a:t>
              </a:r>
              <a:endParaRPr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544946" y="5382768"/>
            <a:ext cx="5013069" cy="5561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/>
          <p:cNvSpPr/>
          <p:nvPr/>
        </p:nvSpPr>
        <p:spPr>
          <a:xfrm>
            <a:off x="6571457" y="1724033"/>
            <a:ext cx="4986558" cy="45719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微软雅黑" panose="020B0503020204020204" pitchFamily="34" charset="-122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544947" y="1147284"/>
            <a:ext cx="4540810" cy="555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zh-CN" altLang="en-US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ko-KR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6636387" y="1965803"/>
            <a:ext cx="4784469" cy="52944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latinLnBrk="0">
              <a:lnSpc>
                <a:spcPct val="150000"/>
              </a:lnSpc>
              <a:spcBef>
                <a:spcPct val="0"/>
              </a:spcBef>
              <a:buNone/>
              <a:defRPr sz="2600" b="1" baseline="0">
                <a:ln w="1016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r>
              <a:rPr lang="en-US" altLang="zh-CN" dirty="0"/>
              <a:t>01.</a:t>
            </a:r>
            <a:r>
              <a:rPr lang="zh-CN" altLang="en-US" dirty="0"/>
              <a:t>召开项目启动会的目的</a:t>
            </a:r>
            <a:endParaRPr lang="zh-CN" altLang="en-US" dirty="0"/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6636387" y="2537165"/>
            <a:ext cx="4921629" cy="52944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latinLnBrk="0">
              <a:lnSpc>
                <a:spcPct val="150000"/>
              </a:lnSpc>
              <a:spcBef>
                <a:spcPct val="0"/>
              </a:spcBef>
              <a:buNone/>
              <a:defRPr sz="2600" b="1" baseline="0">
                <a:ln w="1016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r>
              <a:rPr lang="en-US" altLang="ko-KR" dirty="0" smtClean="0"/>
              <a:t>02.</a:t>
            </a:r>
            <a:r>
              <a:rPr lang="zh-CN" altLang="en-US" dirty="0"/>
              <a:t>本次项目实施的目标</a:t>
            </a:r>
            <a:endParaRPr lang="zh-CN" altLang="en-US" dirty="0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636387" y="3037803"/>
            <a:ext cx="4921629" cy="6001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latinLnBrk="0">
              <a:lnSpc>
                <a:spcPct val="150000"/>
              </a:lnSpc>
              <a:spcBef>
                <a:spcPct val="0"/>
              </a:spcBef>
              <a:buNone/>
              <a:defRPr sz="2600" b="1" baseline="0">
                <a:ln w="1016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r>
              <a:rPr lang="en-US" altLang="ko-KR" dirty="0" smtClean="0"/>
              <a:t>03.</a:t>
            </a:r>
            <a:r>
              <a:rPr lang="zh-CN" altLang="en-US" dirty="0"/>
              <a:t>用友方项目组介绍</a:t>
            </a:r>
            <a:endParaRPr lang="zh-CN" altLang="en-US" dirty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6636387" y="3609165"/>
            <a:ext cx="4921629" cy="6001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latinLnBrk="0">
              <a:lnSpc>
                <a:spcPct val="150000"/>
              </a:lnSpc>
              <a:spcBef>
                <a:spcPct val="0"/>
              </a:spcBef>
              <a:buNone/>
              <a:defRPr sz="2600" b="1" baseline="0">
                <a:ln w="1016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r>
              <a:rPr lang="en-US" altLang="ko-KR" dirty="0" smtClean="0"/>
              <a:t>04.</a:t>
            </a:r>
            <a:r>
              <a:rPr lang="zh-CN" altLang="en-US" dirty="0"/>
              <a:t>用友实施方法</a:t>
            </a:r>
            <a:endParaRPr lang="zh-CN" altLang="en-US" dirty="0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6636387" y="4180527"/>
            <a:ext cx="4921629" cy="6001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latinLnBrk="0">
              <a:lnSpc>
                <a:spcPct val="150000"/>
              </a:lnSpc>
              <a:spcBef>
                <a:spcPct val="0"/>
              </a:spcBef>
              <a:buNone/>
              <a:defRPr sz="2600" b="1" baseline="0">
                <a:ln w="1016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r>
              <a:rPr lang="en-US" altLang="ko-KR" dirty="0" smtClean="0"/>
              <a:t>05.</a:t>
            </a:r>
            <a:r>
              <a:rPr lang="zh-CN" altLang="en-US" dirty="0"/>
              <a:t>项目总体计划</a:t>
            </a:r>
            <a:endParaRPr lang="zh-CN" altLang="en-US" dirty="0"/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6636387" y="4751889"/>
            <a:ext cx="4921629" cy="6001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latinLnBrk="0">
              <a:lnSpc>
                <a:spcPct val="150000"/>
              </a:lnSpc>
              <a:spcBef>
                <a:spcPct val="0"/>
              </a:spcBef>
              <a:buNone/>
              <a:defRPr sz="2600" b="1" baseline="0">
                <a:ln w="1016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r>
              <a:rPr lang="en-US" altLang="ko-KR" dirty="0" smtClean="0"/>
              <a:t>06.</a:t>
            </a:r>
            <a:r>
              <a:rPr lang="zh-CN" altLang="en-US" dirty="0"/>
              <a:t>项目成功需要我们做</a:t>
            </a:r>
            <a:r>
              <a:rPr lang="zh-CN" altLang="en-US" dirty="0" smtClean="0"/>
              <a:t>什么</a:t>
            </a:r>
            <a:endParaRPr lang="zh-CN" altLang="en-US" dirty="0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6636387" y="5323251"/>
            <a:ext cx="4921629" cy="52944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latinLnBrk="0">
              <a:lnSpc>
                <a:spcPct val="150000"/>
              </a:lnSpc>
              <a:spcBef>
                <a:spcPct val="0"/>
              </a:spcBef>
              <a:buNone/>
              <a:defRPr sz="2600" b="1" baseline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r>
              <a:rPr lang="en-US" altLang="ko-KR" dirty="0"/>
              <a:t>07.</a:t>
            </a:r>
            <a:r>
              <a:rPr lang="zh-CN" altLang="en-US" dirty="0"/>
              <a:t>影响项目成功的因素</a:t>
            </a:r>
            <a:endParaRPr lang="zh-CN" altLang="en-US" dirty="0"/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6636387" y="5894614"/>
            <a:ext cx="4921629" cy="6001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latinLnBrk="0">
              <a:lnSpc>
                <a:spcPct val="150000"/>
              </a:lnSpc>
              <a:spcBef>
                <a:spcPct val="0"/>
              </a:spcBef>
              <a:buNone/>
              <a:defRPr sz="2600" b="1" baseline="0">
                <a:ln w="1016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r>
              <a:rPr lang="en-US" altLang="ko-KR" dirty="0" smtClean="0"/>
              <a:t>08.</a:t>
            </a:r>
            <a:r>
              <a:rPr lang="zh-CN" altLang="en-US" dirty="0"/>
              <a:t>项目成功对企业和个人的意义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微软雅黑" panose="020B0503020204020204" pitchFamily="34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07.</a:t>
            </a:r>
            <a:r>
              <a:rPr lang="zh-CN" altLang="en-US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影响项目成功的因素</a:t>
            </a:r>
            <a:endParaRPr lang="zh-CN" altLang="en-US" sz="18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12" y="155029"/>
            <a:ext cx="4863338" cy="643727"/>
          </a:xfrm>
          <a:prstGeom prst="rect">
            <a:avLst/>
          </a:prstGeom>
        </p:spPr>
      </p:pic>
      <p:grpSp>
        <p:nvGrpSpPr>
          <p:cNvPr id="6" name="组合 1"/>
          <p:cNvGrpSpPr/>
          <p:nvPr/>
        </p:nvGrpSpPr>
        <p:grpSpPr bwMode="auto">
          <a:xfrm>
            <a:off x="2110454" y="1751201"/>
            <a:ext cx="7971092" cy="4577154"/>
            <a:chOff x="1643072" y="1088593"/>
            <a:chExt cx="7970989" cy="4577154"/>
          </a:xfrm>
        </p:grpSpPr>
        <p:sp>
          <p:nvSpPr>
            <p:cNvPr id="7" name="TextBox 6"/>
            <p:cNvSpPr>
              <a:spLocks noChangeArrowheads="1"/>
            </p:cNvSpPr>
            <p:nvPr/>
          </p:nvSpPr>
          <p:spPr bwMode="auto">
            <a:xfrm>
              <a:off x="2092035" y="5111749"/>
              <a:ext cx="7416701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lnSpc>
                  <a:spcPct val="150000"/>
                </a:lnSpc>
                <a:defRPr/>
              </a:pPr>
              <a:r>
                <a:rPr lang="zh-CN" altLang="en-US" sz="20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■ 需求不确定      ■ 数据准备不足      ■ 人员不到位      </a:t>
              </a:r>
              <a:endParaRPr lang="zh-CN" altLang="en-US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8" name="MH_SubTitle_1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2818081" y="2162175"/>
              <a:ext cx="6795980" cy="398463"/>
            </a:xfrm>
            <a:prstGeom prst="parallelogram">
              <a:avLst>
                <a:gd name="adj" fmla="val 20372"/>
              </a:avLst>
            </a:prstGeom>
            <a:solidFill>
              <a:srgbClr val="E668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zh-CN" altLang="en-US" b="1">
                  <a:solidFill>
                    <a:srgbClr val="FFFFFF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强调“实事求是”的作风</a:t>
              </a:r>
              <a:endParaRPr lang="zh-CN" altLang="en-US" b="1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9" name="MH_Other_1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2320935" y="1088593"/>
              <a:ext cx="914400" cy="1200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8800" i="1" dirty="0">
                  <a:solidFill>
                    <a:srgbClr val="E56858"/>
                  </a:solidFill>
                  <a:latin typeface="Haettenschweiler" panose="020B0706040902060204" pitchFamily="34" charset="0"/>
                  <a:ea typeface="Aharoni"/>
                  <a:cs typeface="Aharoni"/>
                </a:rPr>
                <a:t>1</a:t>
              </a:r>
              <a:endParaRPr lang="zh-CN" altLang="en-US" sz="8800" i="1" dirty="0">
                <a:solidFill>
                  <a:srgbClr val="E56858"/>
                </a:solidFill>
                <a:latin typeface="Haettenschweiler" panose="020B0706040902060204" pitchFamily="34" charset="0"/>
                <a:ea typeface="Aharoni"/>
                <a:cs typeface="Aharoni"/>
              </a:endParaRPr>
            </a:p>
          </p:txBody>
        </p:sp>
        <p:sp>
          <p:nvSpPr>
            <p:cNvPr id="10" name="MH_SubTitle_2"/>
            <p:cNvSpPr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2557473" y="3416300"/>
              <a:ext cx="7056588" cy="396875"/>
            </a:xfrm>
            <a:prstGeom prst="parallelogram">
              <a:avLst>
                <a:gd name="adj" fmla="val 20415"/>
              </a:avLst>
            </a:prstGeom>
            <a:solidFill>
              <a:srgbClr val="F9AA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zh-CN" altLang="en-US" b="1">
                  <a:solidFill>
                    <a:srgbClr val="FFFFFF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忌“大跃进”、“一步求成”</a:t>
              </a:r>
              <a:endParaRPr lang="zh-CN" altLang="en-US" b="1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1" name="MH_Other_2"/>
            <p:cNvSpPr txBox="1"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1981211" y="2347480"/>
              <a:ext cx="914400" cy="1200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8800" i="1" dirty="0">
                  <a:solidFill>
                    <a:srgbClr val="F9AA33"/>
                  </a:solidFill>
                  <a:latin typeface="Haettenschweiler" panose="020B0706040902060204" pitchFamily="34" charset="0"/>
                  <a:ea typeface="Aharoni"/>
                  <a:cs typeface="Aharoni"/>
                </a:rPr>
                <a:t>2</a:t>
              </a:r>
              <a:endParaRPr lang="zh-CN" altLang="en-US" sz="8800" i="1" dirty="0">
                <a:solidFill>
                  <a:srgbClr val="F9AA33"/>
                </a:solidFill>
                <a:latin typeface="Haettenschweiler" panose="020B0706040902060204" pitchFamily="34" charset="0"/>
                <a:ea typeface="Aharoni"/>
                <a:cs typeface="Aharoni"/>
              </a:endParaRPr>
            </a:p>
          </p:txBody>
        </p:sp>
        <p:sp>
          <p:nvSpPr>
            <p:cNvPr id="12" name="MH_SubTitle_3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2197443" y="4668837"/>
              <a:ext cx="7416618" cy="398462"/>
            </a:xfrm>
            <a:prstGeom prst="parallelogram">
              <a:avLst>
                <a:gd name="adj" fmla="val 20337"/>
              </a:avLst>
            </a:prstGeom>
            <a:solidFill>
              <a:srgbClr val="30BE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just" eaLnBrk="1" hangingPunct="1"/>
              <a:r>
                <a:rPr lang="zh-CN" altLang="en-US" b="1">
                  <a:solidFill>
                    <a:srgbClr val="FFFFFF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规避风险   </a:t>
              </a:r>
              <a:r>
                <a:rPr lang="en-US" altLang="zh-CN" b="1">
                  <a:solidFill>
                    <a:srgbClr val="FFFFFF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—— </a:t>
              </a:r>
              <a:r>
                <a:rPr lang="zh-CN" altLang="en-US" b="1">
                  <a:solidFill>
                    <a:srgbClr val="FFFFFF"/>
                  </a:solidFill>
                  <a:latin typeface="Calibri" panose="020F0502020204030204" pitchFamily="34" charset="0"/>
                  <a:ea typeface="微软雅黑" panose="020B0503020204020204" pitchFamily="34" charset="-122"/>
                </a:rPr>
                <a:t>凡可能出错的环节都会出错（墨菲守则）</a:t>
              </a:r>
              <a:endParaRPr lang="zh-CN" altLang="en-US" b="1">
                <a:solidFill>
                  <a:srgbClr val="FFFFFF"/>
                </a:solidFill>
                <a:latin typeface="Calibri" panose="020F050202020403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3" name="MH_Other_3"/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1643072" y="3607955"/>
              <a:ext cx="914400" cy="1200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8800" i="1" dirty="0">
                  <a:solidFill>
                    <a:srgbClr val="31BEA6"/>
                  </a:solidFill>
                  <a:latin typeface="Haettenschweiler" panose="020B0706040902060204" pitchFamily="34" charset="0"/>
                  <a:ea typeface="Aharoni"/>
                  <a:cs typeface="Aharoni"/>
                </a:rPr>
                <a:t>3</a:t>
              </a:r>
              <a:endParaRPr lang="zh-CN" altLang="en-US" sz="8800" i="1" dirty="0">
                <a:solidFill>
                  <a:srgbClr val="31BEA6"/>
                </a:solidFill>
                <a:latin typeface="Haettenschweiler" panose="020B0706040902060204" pitchFamily="34" charset="0"/>
                <a:ea typeface="Aharoni"/>
                <a:cs typeface="Aharoni"/>
              </a:endParaRPr>
            </a:p>
          </p:txBody>
        </p:sp>
      </p:grpSp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500691" y="1422615"/>
            <a:ext cx="11211933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80975" indent="-180975" algn="l" latinLnBrk="0">
              <a:buClr>
                <a:srgbClr val="FF8A00"/>
              </a:buClr>
              <a:buFont typeface="Arial" panose="020B0604020202020204" pitchFamily="34" charset="0"/>
              <a:buChar char="•"/>
            </a:pP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注意事项</a:t>
            </a:r>
            <a:endParaRPr lang="zh-CN" altLang="en-US" sz="1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544946" y="5961888"/>
            <a:ext cx="5013069" cy="5561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/>
          <p:cNvSpPr/>
          <p:nvPr/>
        </p:nvSpPr>
        <p:spPr>
          <a:xfrm>
            <a:off x="6571457" y="1724033"/>
            <a:ext cx="4986558" cy="45719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微软雅黑" panose="020B0503020204020204" pitchFamily="34" charset="-122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544947" y="1147284"/>
            <a:ext cx="4540810" cy="555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zh-CN" altLang="en-US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ko-KR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6636387" y="1965803"/>
            <a:ext cx="4784469" cy="52944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latinLnBrk="0">
              <a:lnSpc>
                <a:spcPct val="150000"/>
              </a:lnSpc>
              <a:spcBef>
                <a:spcPct val="0"/>
              </a:spcBef>
              <a:buNone/>
              <a:defRPr sz="2600" b="1" baseline="0">
                <a:ln w="1016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r>
              <a:rPr lang="en-US" altLang="zh-CN" dirty="0"/>
              <a:t>01.</a:t>
            </a:r>
            <a:r>
              <a:rPr lang="zh-CN" altLang="en-US" dirty="0"/>
              <a:t>召开项目启动会的目的</a:t>
            </a:r>
            <a:endParaRPr lang="zh-CN" altLang="en-US" dirty="0"/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6636387" y="2537165"/>
            <a:ext cx="4921629" cy="52944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latinLnBrk="0">
              <a:lnSpc>
                <a:spcPct val="150000"/>
              </a:lnSpc>
              <a:spcBef>
                <a:spcPct val="0"/>
              </a:spcBef>
              <a:buNone/>
              <a:defRPr sz="2600" b="1" baseline="0">
                <a:ln w="1016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r>
              <a:rPr lang="en-US" altLang="ko-KR" dirty="0" smtClean="0"/>
              <a:t>02.</a:t>
            </a:r>
            <a:r>
              <a:rPr lang="zh-CN" altLang="en-US" dirty="0"/>
              <a:t>本次项目实施的目标</a:t>
            </a:r>
            <a:endParaRPr lang="zh-CN" altLang="en-US" dirty="0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636387" y="3037803"/>
            <a:ext cx="4921629" cy="6001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latinLnBrk="0">
              <a:lnSpc>
                <a:spcPct val="150000"/>
              </a:lnSpc>
              <a:spcBef>
                <a:spcPct val="0"/>
              </a:spcBef>
              <a:buNone/>
              <a:defRPr sz="2600" b="1" baseline="0">
                <a:ln w="1016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r>
              <a:rPr lang="en-US" altLang="ko-KR" dirty="0" smtClean="0"/>
              <a:t>03.</a:t>
            </a:r>
            <a:r>
              <a:rPr lang="zh-CN" altLang="en-US" dirty="0"/>
              <a:t>用友方项目组介绍</a:t>
            </a:r>
            <a:endParaRPr lang="zh-CN" altLang="en-US" dirty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6636387" y="3609165"/>
            <a:ext cx="4921629" cy="6001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latinLnBrk="0">
              <a:lnSpc>
                <a:spcPct val="150000"/>
              </a:lnSpc>
              <a:spcBef>
                <a:spcPct val="0"/>
              </a:spcBef>
              <a:buNone/>
              <a:defRPr sz="2600" b="1" baseline="0">
                <a:ln w="1016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r>
              <a:rPr lang="en-US" altLang="ko-KR" dirty="0" smtClean="0"/>
              <a:t>04.</a:t>
            </a:r>
            <a:r>
              <a:rPr lang="zh-CN" altLang="en-US" dirty="0"/>
              <a:t>用友实施方法</a:t>
            </a:r>
            <a:endParaRPr lang="zh-CN" altLang="en-US" dirty="0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6636387" y="4180527"/>
            <a:ext cx="4921629" cy="6001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latinLnBrk="0">
              <a:lnSpc>
                <a:spcPct val="150000"/>
              </a:lnSpc>
              <a:spcBef>
                <a:spcPct val="0"/>
              </a:spcBef>
              <a:buNone/>
              <a:defRPr sz="2600" b="1" baseline="0">
                <a:ln w="1016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r>
              <a:rPr lang="en-US" altLang="ko-KR" dirty="0" smtClean="0"/>
              <a:t>05.</a:t>
            </a:r>
            <a:r>
              <a:rPr lang="zh-CN" altLang="en-US" dirty="0"/>
              <a:t>项目总体计划</a:t>
            </a:r>
            <a:endParaRPr lang="zh-CN" altLang="en-US" dirty="0"/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6636387" y="4751889"/>
            <a:ext cx="4921629" cy="6001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latinLnBrk="0">
              <a:lnSpc>
                <a:spcPct val="150000"/>
              </a:lnSpc>
              <a:spcBef>
                <a:spcPct val="0"/>
              </a:spcBef>
              <a:buNone/>
              <a:defRPr sz="2600" b="1" baseline="0">
                <a:ln w="1016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r>
              <a:rPr lang="en-US" altLang="ko-KR" dirty="0" smtClean="0"/>
              <a:t>06.</a:t>
            </a:r>
            <a:r>
              <a:rPr lang="zh-CN" altLang="en-US" dirty="0"/>
              <a:t>项目成功需要我们做</a:t>
            </a:r>
            <a:r>
              <a:rPr lang="zh-CN" altLang="en-US" dirty="0" smtClean="0"/>
              <a:t>什么</a:t>
            </a:r>
            <a:endParaRPr lang="zh-CN" altLang="en-US" dirty="0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6636387" y="5323251"/>
            <a:ext cx="4921629" cy="6001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latinLnBrk="0">
              <a:lnSpc>
                <a:spcPct val="150000"/>
              </a:lnSpc>
              <a:spcBef>
                <a:spcPct val="0"/>
              </a:spcBef>
              <a:buNone/>
              <a:defRPr sz="2600" b="1" baseline="0">
                <a:ln w="1016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r>
              <a:rPr lang="en-US" altLang="ko-KR" dirty="0" smtClean="0"/>
              <a:t>07.</a:t>
            </a:r>
            <a:r>
              <a:rPr lang="zh-CN" altLang="en-US" dirty="0"/>
              <a:t>影响项目成功的因素</a:t>
            </a:r>
            <a:endParaRPr lang="zh-CN" altLang="en-US" dirty="0"/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6636387" y="5894614"/>
            <a:ext cx="4921629" cy="600075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latinLnBrk="0">
              <a:lnSpc>
                <a:spcPct val="150000"/>
              </a:lnSpc>
              <a:spcBef>
                <a:spcPct val="0"/>
              </a:spcBef>
              <a:buNone/>
              <a:defRPr sz="2600" b="1" baseline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r>
              <a:rPr lang="en-US" altLang="ko-KR" dirty="0"/>
              <a:t>08.</a:t>
            </a:r>
            <a:r>
              <a:rPr lang="zh-CN" altLang="en-US" dirty="0"/>
              <a:t>项目成功对企业的意义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544946" y="2029968"/>
            <a:ext cx="5013069" cy="5561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/>
          <p:cNvSpPr/>
          <p:nvPr/>
        </p:nvSpPr>
        <p:spPr>
          <a:xfrm>
            <a:off x="6571457" y="1724033"/>
            <a:ext cx="4986558" cy="45719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微软雅黑" panose="020B0503020204020204" pitchFamily="34" charset="-122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544947" y="1147284"/>
            <a:ext cx="4540810" cy="555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zh-CN" altLang="en-US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ko-KR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6636387" y="1965803"/>
            <a:ext cx="4784469" cy="6001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algn="dist" latinLnBrk="0">
              <a:lnSpc>
                <a:spcPct val="150000"/>
              </a:lnSpc>
              <a:spcBef>
                <a:spcPct val="0"/>
              </a:spcBef>
              <a:buNone/>
              <a:defRPr sz="3600" b="1" baseline="0">
                <a:ln w="1016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pPr algn="l"/>
            <a:r>
              <a:rPr lang="en-US" altLang="zh-CN" sz="26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01.</a:t>
            </a:r>
            <a:r>
              <a:rPr lang="zh-CN" altLang="en-US" sz="260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召开</a:t>
            </a:r>
            <a:r>
              <a:rPr lang="zh-CN" altLang="en-US" sz="260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项目启动会的目的</a:t>
            </a:r>
            <a:endParaRPr lang="zh-CN" altLang="en-US" sz="260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6636387" y="2537165"/>
            <a:ext cx="4921629" cy="52944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latinLnBrk="0">
              <a:lnSpc>
                <a:spcPct val="150000"/>
              </a:lnSpc>
              <a:spcBef>
                <a:spcPct val="0"/>
              </a:spcBef>
              <a:buNone/>
              <a:defRPr sz="2600" b="1" baseline="0">
                <a:ln w="1016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r>
              <a:rPr lang="en-US" altLang="ko-KR" dirty="0" smtClean="0"/>
              <a:t>02.</a:t>
            </a:r>
            <a:r>
              <a:rPr lang="zh-CN" altLang="en-US" dirty="0"/>
              <a:t>本次项目实施的目标</a:t>
            </a:r>
            <a:endParaRPr lang="zh-CN" altLang="en-US" dirty="0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636387" y="3037803"/>
            <a:ext cx="4921629" cy="6001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latinLnBrk="0">
              <a:lnSpc>
                <a:spcPct val="150000"/>
              </a:lnSpc>
              <a:spcBef>
                <a:spcPct val="0"/>
              </a:spcBef>
              <a:buNone/>
              <a:defRPr sz="2600" b="1" baseline="0">
                <a:ln w="1016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r>
              <a:rPr lang="en-US" altLang="ko-KR" dirty="0" smtClean="0"/>
              <a:t>03.</a:t>
            </a:r>
            <a:r>
              <a:rPr lang="zh-CN" altLang="en-US" dirty="0"/>
              <a:t>用友方项目组介绍</a:t>
            </a:r>
            <a:endParaRPr lang="zh-CN" altLang="en-US" dirty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6636387" y="3609165"/>
            <a:ext cx="4921629" cy="6001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latinLnBrk="0">
              <a:lnSpc>
                <a:spcPct val="150000"/>
              </a:lnSpc>
              <a:spcBef>
                <a:spcPct val="0"/>
              </a:spcBef>
              <a:buNone/>
              <a:defRPr sz="2600" b="1" baseline="0">
                <a:ln w="1016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r>
              <a:rPr lang="en-US" altLang="ko-KR" dirty="0" smtClean="0"/>
              <a:t>04.</a:t>
            </a:r>
            <a:r>
              <a:rPr lang="zh-CN" altLang="en-US" dirty="0"/>
              <a:t>用友实施方法</a:t>
            </a:r>
            <a:endParaRPr lang="zh-CN" altLang="en-US" dirty="0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6636387" y="4180527"/>
            <a:ext cx="4921629" cy="6001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latinLnBrk="0">
              <a:lnSpc>
                <a:spcPct val="150000"/>
              </a:lnSpc>
              <a:spcBef>
                <a:spcPct val="0"/>
              </a:spcBef>
              <a:buNone/>
              <a:defRPr sz="2600" b="1" baseline="0">
                <a:ln w="1016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r>
              <a:rPr lang="en-US" altLang="ko-KR" dirty="0" smtClean="0"/>
              <a:t>05.</a:t>
            </a:r>
            <a:r>
              <a:rPr lang="zh-CN" altLang="en-US" dirty="0"/>
              <a:t>项目总体计划</a:t>
            </a:r>
            <a:endParaRPr lang="zh-CN" altLang="en-US" dirty="0"/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6636387" y="4751889"/>
            <a:ext cx="4921629" cy="6001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latinLnBrk="0">
              <a:lnSpc>
                <a:spcPct val="150000"/>
              </a:lnSpc>
              <a:spcBef>
                <a:spcPct val="0"/>
              </a:spcBef>
              <a:buNone/>
              <a:defRPr sz="2600" b="1" baseline="0">
                <a:ln w="1016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r>
              <a:rPr lang="en-US" altLang="ko-KR" dirty="0" smtClean="0"/>
              <a:t>06.</a:t>
            </a:r>
            <a:r>
              <a:rPr lang="zh-CN" altLang="en-US" dirty="0"/>
              <a:t>项目成功需要我们做</a:t>
            </a:r>
            <a:r>
              <a:rPr lang="zh-CN" altLang="en-US" dirty="0" smtClean="0"/>
              <a:t>什么</a:t>
            </a:r>
            <a:endParaRPr lang="zh-CN" altLang="en-US" dirty="0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6636387" y="5323251"/>
            <a:ext cx="4921629" cy="6001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latinLnBrk="0">
              <a:lnSpc>
                <a:spcPct val="150000"/>
              </a:lnSpc>
              <a:spcBef>
                <a:spcPct val="0"/>
              </a:spcBef>
              <a:buNone/>
              <a:defRPr sz="2600" b="1" baseline="0">
                <a:ln w="1016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r>
              <a:rPr lang="en-US" altLang="ko-KR" dirty="0" smtClean="0"/>
              <a:t>07.</a:t>
            </a:r>
            <a:r>
              <a:rPr lang="zh-CN" altLang="en-US" dirty="0"/>
              <a:t>影响项目成功的因素</a:t>
            </a:r>
            <a:endParaRPr lang="zh-CN" altLang="en-US" dirty="0"/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6636387" y="5894614"/>
            <a:ext cx="4921629" cy="6001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latinLnBrk="0">
              <a:lnSpc>
                <a:spcPct val="150000"/>
              </a:lnSpc>
              <a:spcBef>
                <a:spcPct val="0"/>
              </a:spcBef>
              <a:buNone/>
              <a:defRPr sz="2600" b="1" baseline="0">
                <a:ln w="1016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r>
              <a:rPr lang="en-US" altLang="ko-KR" dirty="0" smtClean="0"/>
              <a:t>08.</a:t>
            </a:r>
            <a:r>
              <a:rPr lang="zh-CN" altLang="en-US" dirty="0"/>
              <a:t>项目成功对企业和个人的意义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微软雅黑" panose="020B0503020204020204" pitchFamily="34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08.</a:t>
            </a:r>
            <a:r>
              <a:rPr lang="zh-CN" altLang="en-US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项目成功对企业和个人的意义</a:t>
            </a:r>
            <a:endParaRPr lang="zh-CN" altLang="en-US" sz="18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12" y="155029"/>
            <a:ext cx="4863338" cy="643727"/>
          </a:xfrm>
          <a:prstGeom prst="rect">
            <a:avLst/>
          </a:prstGeom>
        </p:spPr>
      </p:pic>
      <p:pic>
        <p:nvPicPr>
          <p:cNvPr id="6" name="Picture 3" descr="F:\360云盘\02-个人资料\！PPT图片及版面资源\05-PPT精选插图\02-商务\xpic352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56" y="1781312"/>
            <a:ext cx="5181487" cy="4648517"/>
          </a:xfrm>
          <a:prstGeom prst="rect">
            <a:avLst/>
          </a:prstGeom>
          <a:noFill/>
          <a:ln w="28575">
            <a:solidFill>
              <a:schemeClr val="bg1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10"/>
          <p:cNvSpPr>
            <a:spLocks noChangeArrowheads="1"/>
          </p:cNvSpPr>
          <p:nvPr/>
        </p:nvSpPr>
        <p:spPr bwMode="auto">
          <a:xfrm>
            <a:off x="4301332" y="1781312"/>
            <a:ext cx="7658440" cy="4648517"/>
          </a:xfrm>
          <a:prstGeom prst="rect">
            <a:avLst/>
          </a:prstGeom>
          <a:solidFill>
            <a:srgbClr val="FF8500">
              <a:alpha val="85097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bevel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zh-CN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" name="TextBox 6"/>
          <p:cNvSpPr>
            <a:spLocks noChangeArrowheads="1"/>
          </p:cNvSpPr>
          <p:nvPr/>
        </p:nvSpPr>
        <p:spPr bwMode="auto">
          <a:xfrm>
            <a:off x="4301332" y="1852628"/>
            <a:ext cx="7658440" cy="4250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第一阶层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、各部门职责划分明确，在各自独立的同时又互相关联，高内聚低耦合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第二阶层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、标准化业务流程、业务进度可追溯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altLang="zh-CN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 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对于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采购和销售，可以查询每一笔业务的执行情况，收发货进度。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对于生产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，可查询每一笔生产单的执行进度；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 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销售需求不允许随意更改，必须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按照固定的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流程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；</a:t>
            </a:r>
            <a:endParaRPr lang="en-US" altLang="zh-CN" sz="16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	 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研发部技术档案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不允许随意</a:t>
            </a:r>
            <a:r>
              <a:rPr lang="zh-CN" altLang="en-US" sz="16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更改，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必须按照固定的</a:t>
            </a:r>
            <a:r>
              <a:rPr lang="zh-CN" altLang="en-US" sz="16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流程</a:t>
            </a:r>
            <a:r>
              <a:rPr lang="zh-CN" altLang="en-US" sz="1600" b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；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第三阶层、</a:t>
            </a: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ERP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实施后的边际效应，如：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   财务业务数据一体化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   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企业数据的标准化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   流程的固定化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   各仓库的数据能实时体现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   企业原有管理问题的暴露、这些问题逐一被改善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                经济效益在短期内无法计算，但管理风险和管理成本在不断的降低</a:t>
            </a:r>
            <a:endParaRPr lang="zh-CN" altLang="en-US" dirty="0"/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51656" y="1426277"/>
            <a:ext cx="11211933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180975" indent="-180975" algn="l" latinLnBrk="0">
              <a:buClr>
                <a:srgbClr val="FF8A00"/>
              </a:buClr>
              <a:buFont typeface="Arial" panose="020B0604020202020204" pitchFamily="34" charset="0"/>
              <a:buChar char="•"/>
            </a:pPr>
            <a:r>
              <a:rPr lang="zh-CN" altLang="en-US" sz="1600" b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项目成功对企业的意义</a:t>
            </a:r>
            <a:endParaRPr lang="zh-CN" altLang="en-US" sz="1600" b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854067" y="2553537"/>
            <a:ext cx="4483867" cy="92333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atinLnBrk="0"/>
            <a:r>
              <a:rPr lang="en-US" altLang="ko-KR" sz="6000">
                <a:effectLst>
                  <a:outerShdw blurRad="12700" dist="25400" dir="2700000" algn="tl">
                    <a:srgbClr val="000000">
                      <a:alpha val="60000"/>
                    </a:srgbClr>
                  </a:outerShdw>
                </a:effectLst>
                <a:latin typeface="Calibri" panose="020F0502020204030204" pitchFamily="34" charset="0"/>
              </a:rPr>
              <a:t>Thank you</a:t>
            </a:r>
            <a:endParaRPr lang="en-US" altLang="ko-KR" sz="6000" dirty="0">
              <a:effectLst>
                <a:outerShdw blurRad="12700" dist="25400" dir="2700000" algn="tl">
                  <a:srgbClr val="000000">
                    <a:alpha val="60000"/>
                  </a:srgbClr>
                </a:outerShdw>
              </a:effectLst>
              <a:latin typeface="Calibri" panose="020F0502020204030204" pitchFamily="34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009247" y="4204336"/>
            <a:ext cx="6173507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atinLnBrk="0"/>
            <a:r>
              <a:rPr lang="zh-CN" altLang="en-US" sz="16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用友●江阴市润坤科技</a:t>
            </a:r>
            <a:r>
              <a:rPr lang="zh-CN" altLang="en-US" sz="1600" b="0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有限公司</a:t>
            </a:r>
            <a:endParaRPr lang="en-US" altLang="ko-KR" sz="1600" b="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905787" y="4077886"/>
            <a:ext cx="6380426" cy="499120"/>
            <a:chOff x="594909" y="3721270"/>
            <a:chExt cx="6380426" cy="499120"/>
          </a:xfrm>
        </p:grpSpPr>
        <p:sp>
          <p:nvSpPr>
            <p:cNvPr id="12" name="Rectangle 5"/>
            <p:cNvSpPr/>
            <p:nvPr/>
          </p:nvSpPr>
          <p:spPr>
            <a:xfrm>
              <a:off x="594909" y="3721270"/>
              <a:ext cx="6380426" cy="499120"/>
            </a:xfrm>
            <a:prstGeom prst="rect">
              <a:avLst/>
            </a:prstGeom>
            <a:solidFill>
              <a:srgbClr val="FF8A00"/>
            </a:solidFill>
            <a:ln>
              <a:noFill/>
            </a:ln>
            <a:effectLst>
              <a:outerShdw blurRad="25400" dist="127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Rectangle 3"/>
            <p:cNvSpPr txBox="1">
              <a:spLocks noChangeArrowheads="1"/>
            </p:cNvSpPr>
            <p:nvPr/>
          </p:nvSpPr>
          <p:spPr bwMode="auto">
            <a:xfrm>
              <a:off x="698369" y="3847720"/>
              <a:ext cx="6173507" cy="246221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lvl1pPr algn="ctr">
                <a:spcBef>
                  <a:spcPct val="0"/>
                </a:spcBef>
                <a:buNone/>
                <a:defRPr lang="ko-KR" altLang="en-US" sz="4400" b="1" baseline="0" dirty="0">
                  <a:solidFill>
                    <a:schemeClr val="bg1"/>
                  </a:solidFill>
                  <a:effectLst>
                    <a:outerShdw blurRad="12700" dist="25400" dir="5400000" algn="t" rotWithShape="0">
                      <a:prstClr val="black">
                        <a:alpha val="50000"/>
                      </a:prstClr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defRPr>
              </a:lvl1pPr>
            </a:lstStyle>
            <a:p>
              <a:pPr latinLnBrk="0"/>
              <a:r>
                <a:rPr lang="zh-CN" altLang="en-US" sz="1600" b="0" dirty="0"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用友●客户信赖的长期合作伙伴</a:t>
              </a:r>
              <a:endParaRPr lang="en-US" altLang="ko-KR" sz="1600" b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微软雅黑" panose="020B0503020204020204" pitchFamily="34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01.</a:t>
            </a:r>
            <a:r>
              <a:rPr lang="zh-CN" altLang="en-US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召开项目启动会的目的</a:t>
            </a:r>
            <a:endParaRPr lang="zh-CN" altLang="en-US" sz="18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12" y="155029"/>
            <a:ext cx="4863338" cy="643727"/>
          </a:xfrm>
          <a:prstGeom prst="rect">
            <a:avLst/>
          </a:prstGeom>
        </p:spPr>
      </p:pic>
      <p:sp>
        <p:nvSpPr>
          <p:cNvPr id="26" name="TextBox 6"/>
          <p:cNvSpPr>
            <a:spLocks noChangeArrowheads="1"/>
          </p:cNvSpPr>
          <p:nvPr/>
        </p:nvSpPr>
        <p:spPr bwMode="auto">
          <a:xfrm>
            <a:off x="627063" y="3457575"/>
            <a:ext cx="5368925" cy="106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zh-CN" altLang="en-US" sz="5400" b="1">
                <a:solidFill>
                  <a:srgbClr val="5F5E5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项目总动员</a:t>
            </a:r>
            <a:endParaRPr lang="zh-CN" altLang="en-US" sz="5400" b="1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" name="矩形 11"/>
          <p:cNvSpPr>
            <a:spLocks noChangeArrowheads="1"/>
          </p:cNvSpPr>
          <p:nvPr/>
        </p:nvSpPr>
        <p:spPr bwMode="auto">
          <a:xfrm flipV="1">
            <a:off x="5405438" y="2511425"/>
            <a:ext cx="90487" cy="3654425"/>
          </a:xfrm>
          <a:prstGeom prst="rect">
            <a:avLst/>
          </a:prstGeom>
          <a:solidFill>
            <a:srgbClr val="CD1F06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zh-CN">
              <a:solidFill>
                <a:srgbClr val="CD1F06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8" name="TextBox 6"/>
          <p:cNvSpPr>
            <a:spLocks noChangeArrowheads="1"/>
          </p:cNvSpPr>
          <p:nvPr/>
        </p:nvSpPr>
        <p:spPr bwMode="auto">
          <a:xfrm>
            <a:off x="6243638" y="3333750"/>
            <a:ext cx="5368925" cy="1531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30000"/>
              </a:lnSpc>
            </a:pPr>
            <a:r>
              <a:rPr lang="zh-CN" altLang="en-US" sz="3600" b="1" dirty="0" smtClean="0">
                <a:solidFill>
                  <a:srgbClr val="5F5E5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凌博电子</a:t>
            </a:r>
            <a:r>
              <a:rPr lang="zh-CN" altLang="en-US" sz="3600" b="1" dirty="0" smtClean="0">
                <a:solidFill>
                  <a:srgbClr val="5F5E5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用</a:t>
            </a:r>
            <a:r>
              <a:rPr lang="zh-CN" altLang="en-US" sz="3600" b="1" dirty="0">
                <a:solidFill>
                  <a:srgbClr val="5F5E5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友</a:t>
            </a:r>
            <a:r>
              <a:rPr lang="en-US" altLang="zh-CN" sz="3600" b="1" dirty="0">
                <a:solidFill>
                  <a:srgbClr val="5F5E5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U8-ERP</a:t>
            </a:r>
            <a:r>
              <a:rPr lang="zh-CN" altLang="en-US" sz="3600" b="1" dirty="0">
                <a:solidFill>
                  <a:srgbClr val="5F5E5C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信息化管理系统开始实施。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bldLvl="0"/>
      <p:bldP spid="28" grpId="0" bldLvl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544946" y="2588768"/>
            <a:ext cx="5013069" cy="5561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/>
          <p:cNvSpPr/>
          <p:nvPr/>
        </p:nvSpPr>
        <p:spPr>
          <a:xfrm>
            <a:off x="6571457" y="1724033"/>
            <a:ext cx="4986558" cy="45719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微软雅黑" panose="020B0503020204020204" pitchFamily="34" charset="-122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544947" y="1147284"/>
            <a:ext cx="4540810" cy="555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zh-CN" altLang="en-US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ko-KR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6636387" y="1965803"/>
            <a:ext cx="4784469" cy="52944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latinLnBrk="0">
              <a:lnSpc>
                <a:spcPct val="150000"/>
              </a:lnSpc>
              <a:spcBef>
                <a:spcPct val="0"/>
              </a:spcBef>
              <a:buNone/>
              <a:defRPr sz="2600" b="1" baseline="0">
                <a:ln w="1016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r>
              <a:rPr lang="en-US" altLang="zh-CN" dirty="0"/>
              <a:t>01.</a:t>
            </a:r>
            <a:r>
              <a:rPr lang="zh-CN" altLang="en-US" dirty="0"/>
              <a:t>召开项目启动会的目的</a:t>
            </a:r>
            <a:endParaRPr lang="zh-CN" altLang="en-US" dirty="0"/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6636387" y="2537165"/>
            <a:ext cx="4921629" cy="52944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latinLnBrk="0">
              <a:lnSpc>
                <a:spcPct val="150000"/>
              </a:lnSpc>
              <a:spcBef>
                <a:spcPct val="0"/>
              </a:spcBef>
              <a:buNone/>
              <a:defRPr sz="2600" b="1" baseline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r>
              <a:rPr lang="en-US" altLang="ko-KR" dirty="0"/>
              <a:t>02.</a:t>
            </a:r>
            <a:r>
              <a:rPr lang="zh-CN" altLang="en-US" dirty="0"/>
              <a:t>本次项目实施的目标</a:t>
            </a:r>
            <a:endParaRPr lang="zh-CN" altLang="en-US" dirty="0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636387" y="3037803"/>
            <a:ext cx="4921629" cy="6001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latinLnBrk="0">
              <a:lnSpc>
                <a:spcPct val="150000"/>
              </a:lnSpc>
              <a:spcBef>
                <a:spcPct val="0"/>
              </a:spcBef>
              <a:buNone/>
              <a:defRPr sz="2600" b="1" baseline="0">
                <a:ln w="1016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r>
              <a:rPr lang="en-US" altLang="ko-KR" dirty="0" smtClean="0"/>
              <a:t>03.</a:t>
            </a:r>
            <a:r>
              <a:rPr lang="zh-CN" altLang="en-US" dirty="0"/>
              <a:t>用友方项目组介绍</a:t>
            </a:r>
            <a:endParaRPr lang="zh-CN" altLang="en-US" dirty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6636387" y="3609165"/>
            <a:ext cx="4921629" cy="6001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latinLnBrk="0">
              <a:lnSpc>
                <a:spcPct val="150000"/>
              </a:lnSpc>
              <a:spcBef>
                <a:spcPct val="0"/>
              </a:spcBef>
              <a:buNone/>
              <a:defRPr sz="2600" b="1" baseline="0">
                <a:ln w="1016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r>
              <a:rPr lang="en-US" altLang="ko-KR" dirty="0" smtClean="0"/>
              <a:t>04.</a:t>
            </a:r>
            <a:r>
              <a:rPr lang="zh-CN" altLang="en-US" dirty="0"/>
              <a:t>用友实施方法</a:t>
            </a:r>
            <a:endParaRPr lang="zh-CN" altLang="en-US" dirty="0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6636387" y="4180527"/>
            <a:ext cx="4921629" cy="6001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latinLnBrk="0">
              <a:lnSpc>
                <a:spcPct val="150000"/>
              </a:lnSpc>
              <a:spcBef>
                <a:spcPct val="0"/>
              </a:spcBef>
              <a:buNone/>
              <a:defRPr sz="2600" b="1" baseline="0">
                <a:ln w="1016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r>
              <a:rPr lang="en-US" altLang="ko-KR" dirty="0" smtClean="0"/>
              <a:t>05.</a:t>
            </a:r>
            <a:r>
              <a:rPr lang="zh-CN" altLang="en-US" dirty="0"/>
              <a:t>项目总体计划</a:t>
            </a:r>
            <a:endParaRPr lang="zh-CN" altLang="en-US" dirty="0"/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6636387" y="4751889"/>
            <a:ext cx="4921629" cy="6001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latinLnBrk="0">
              <a:lnSpc>
                <a:spcPct val="150000"/>
              </a:lnSpc>
              <a:spcBef>
                <a:spcPct val="0"/>
              </a:spcBef>
              <a:buNone/>
              <a:defRPr sz="2600" b="1" baseline="0">
                <a:ln w="1016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r>
              <a:rPr lang="en-US" altLang="ko-KR" dirty="0" smtClean="0"/>
              <a:t>06.</a:t>
            </a:r>
            <a:r>
              <a:rPr lang="zh-CN" altLang="en-US" dirty="0"/>
              <a:t>项目成功需要我们做</a:t>
            </a:r>
            <a:r>
              <a:rPr lang="zh-CN" altLang="en-US" dirty="0" smtClean="0"/>
              <a:t>什么</a:t>
            </a:r>
            <a:endParaRPr lang="zh-CN" altLang="en-US" dirty="0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6636387" y="5323251"/>
            <a:ext cx="4921629" cy="6001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latinLnBrk="0">
              <a:lnSpc>
                <a:spcPct val="150000"/>
              </a:lnSpc>
              <a:spcBef>
                <a:spcPct val="0"/>
              </a:spcBef>
              <a:buNone/>
              <a:defRPr sz="2600" b="1" baseline="0">
                <a:ln w="1016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r>
              <a:rPr lang="en-US" altLang="ko-KR" dirty="0" smtClean="0"/>
              <a:t>07.</a:t>
            </a:r>
            <a:r>
              <a:rPr lang="zh-CN" altLang="en-US" dirty="0"/>
              <a:t>影响项目成功的因素</a:t>
            </a:r>
            <a:endParaRPr lang="zh-CN" altLang="en-US" dirty="0"/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6636387" y="5894614"/>
            <a:ext cx="4921629" cy="6001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latinLnBrk="0">
              <a:lnSpc>
                <a:spcPct val="150000"/>
              </a:lnSpc>
              <a:spcBef>
                <a:spcPct val="0"/>
              </a:spcBef>
              <a:buNone/>
              <a:defRPr sz="2600" b="1" baseline="0">
                <a:ln w="1016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r>
              <a:rPr lang="en-US" altLang="ko-KR" dirty="0" smtClean="0"/>
              <a:t>08.</a:t>
            </a:r>
            <a:r>
              <a:rPr lang="zh-CN" altLang="en-US" dirty="0"/>
              <a:t>项目成功对企业和个人的意义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微软雅黑" panose="020B0503020204020204" pitchFamily="34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02.</a:t>
            </a:r>
            <a:r>
              <a:rPr lang="zh-CN" altLang="en-US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本次项目实施的目标</a:t>
            </a:r>
            <a:endParaRPr lang="zh-CN" altLang="en-US" sz="18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12" y="155029"/>
            <a:ext cx="4863338" cy="643727"/>
          </a:xfrm>
          <a:prstGeom prst="rect">
            <a:avLst/>
          </a:prstGeom>
        </p:spPr>
      </p:pic>
      <p:grpSp>
        <p:nvGrpSpPr>
          <p:cNvPr id="6" name="组合 18"/>
          <p:cNvGrpSpPr/>
          <p:nvPr/>
        </p:nvGrpSpPr>
        <p:grpSpPr bwMode="auto">
          <a:xfrm>
            <a:off x="2381250" y="3082925"/>
            <a:ext cx="7429500" cy="965200"/>
            <a:chOff x="-15" y="0"/>
            <a:chExt cx="5133740" cy="514248"/>
          </a:xfrm>
        </p:grpSpPr>
        <p:sp>
          <p:nvSpPr>
            <p:cNvPr id="7" name="圆角矩形 19"/>
            <p:cNvSpPr>
              <a:spLocks noChangeArrowheads="1"/>
            </p:cNvSpPr>
            <p:nvPr/>
          </p:nvSpPr>
          <p:spPr bwMode="auto">
            <a:xfrm>
              <a:off x="0" y="0"/>
              <a:ext cx="5133725" cy="514248"/>
            </a:xfrm>
            <a:prstGeom prst="roundRect">
              <a:avLst>
                <a:gd name="adj" fmla="val 4370"/>
              </a:avLst>
            </a:prstGeom>
            <a:solidFill>
              <a:srgbClr val="CD1F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zh-CN">
                <a:solidFill>
                  <a:srgbClr val="FFFFFF"/>
                </a:solidFill>
                <a:latin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8" name="TextBox 6"/>
            <p:cNvSpPr>
              <a:spLocks noChangeArrowheads="1"/>
            </p:cNvSpPr>
            <p:nvPr/>
          </p:nvSpPr>
          <p:spPr bwMode="auto">
            <a:xfrm>
              <a:off x="-15" y="121"/>
              <a:ext cx="5133739" cy="475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30000"/>
                </a:lnSpc>
              </a:pPr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    凌博电子</a:t>
              </a:r>
              <a:r>
                <a:rPr lang="en-US" altLang="zh-CN" sz="40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ERP</a:t>
              </a:r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系统成功应用！</a:t>
              </a:r>
              <a:endParaRPr lang="zh-CN" alt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微软雅黑" panose="020B0503020204020204" pitchFamily="34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4659" y="1097523"/>
            <a:ext cx="10693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02.</a:t>
            </a:r>
            <a:r>
              <a:rPr lang="zh-CN" altLang="en-US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本次项目实施的目标</a:t>
            </a:r>
            <a:endParaRPr lang="zh-CN" altLang="en-US" sz="18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12" y="155029"/>
            <a:ext cx="4863338" cy="643727"/>
          </a:xfrm>
          <a:prstGeom prst="rect">
            <a:avLst/>
          </a:prstGeom>
        </p:spPr>
      </p:pic>
      <p:grpSp>
        <p:nvGrpSpPr>
          <p:cNvPr id="54" name="Group 1010"/>
          <p:cNvGrpSpPr/>
          <p:nvPr/>
        </p:nvGrpSpPr>
        <p:grpSpPr bwMode="auto">
          <a:xfrm>
            <a:off x="768985" y="1149350"/>
            <a:ext cx="5366385" cy="5690235"/>
            <a:chOff x="142" y="0"/>
            <a:chExt cx="4351" cy="4351"/>
          </a:xfrm>
        </p:grpSpPr>
        <p:sp>
          <p:nvSpPr>
            <p:cNvPr id="56" name="Rectangle 811"/>
            <p:cNvSpPr>
              <a:spLocks noChangeArrowheads="1"/>
            </p:cNvSpPr>
            <p:nvPr/>
          </p:nvSpPr>
          <p:spPr bwMode="auto">
            <a:xfrm>
              <a:off x="142" y="0"/>
              <a:ext cx="4351" cy="43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Freeform 812"/>
            <p:cNvSpPr/>
            <p:nvPr/>
          </p:nvSpPr>
          <p:spPr bwMode="auto">
            <a:xfrm>
              <a:off x="1539" y="879"/>
              <a:ext cx="161" cy="161"/>
            </a:xfrm>
            <a:custGeom>
              <a:avLst/>
              <a:gdLst>
                <a:gd name="T0" fmla="*/ 157 w 161"/>
                <a:gd name="T1" fmla="*/ 161 h 161"/>
                <a:gd name="T2" fmla="*/ 0 w 161"/>
                <a:gd name="T3" fmla="*/ 9 h 161"/>
                <a:gd name="T4" fmla="*/ 9 w 161"/>
                <a:gd name="T5" fmla="*/ 0 h 161"/>
                <a:gd name="T6" fmla="*/ 161 w 161"/>
                <a:gd name="T7" fmla="*/ 157 h 161"/>
                <a:gd name="T8" fmla="*/ 157 w 161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61">
                  <a:moveTo>
                    <a:pt x="157" y="161"/>
                  </a:moveTo>
                  <a:lnTo>
                    <a:pt x="0" y="9"/>
                  </a:lnTo>
                  <a:lnTo>
                    <a:pt x="9" y="0"/>
                  </a:lnTo>
                  <a:lnTo>
                    <a:pt x="161" y="157"/>
                  </a:lnTo>
                  <a:lnTo>
                    <a:pt x="157" y="16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Freeform 813"/>
            <p:cNvSpPr/>
            <p:nvPr/>
          </p:nvSpPr>
          <p:spPr bwMode="auto">
            <a:xfrm>
              <a:off x="1539" y="879"/>
              <a:ext cx="161" cy="161"/>
            </a:xfrm>
            <a:custGeom>
              <a:avLst/>
              <a:gdLst>
                <a:gd name="T0" fmla="*/ 9 w 161"/>
                <a:gd name="T1" fmla="*/ 161 h 161"/>
                <a:gd name="T2" fmla="*/ 0 w 161"/>
                <a:gd name="T3" fmla="*/ 157 h 161"/>
                <a:gd name="T4" fmla="*/ 157 w 161"/>
                <a:gd name="T5" fmla="*/ 0 h 161"/>
                <a:gd name="T6" fmla="*/ 161 w 161"/>
                <a:gd name="T7" fmla="*/ 9 h 161"/>
                <a:gd name="T8" fmla="*/ 9 w 161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61">
                  <a:moveTo>
                    <a:pt x="9" y="161"/>
                  </a:moveTo>
                  <a:lnTo>
                    <a:pt x="0" y="157"/>
                  </a:lnTo>
                  <a:lnTo>
                    <a:pt x="157" y="0"/>
                  </a:lnTo>
                  <a:lnTo>
                    <a:pt x="161" y="9"/>
                  </a:lnTo>
                  <a:lnTo>
                    <a:pt x="9" y="16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Freeform 814"/>
            <p:cNvSpPr/>
            <p:nvPr/>
          </p:nvSpPr>
          <p:spPr bwMode="auto">
            <a:xfrm>
              <a:off x="1696" y="879"/>
              <a:ext cx="161" cy="161"/>
            </a:xfrm>
            <a:custGeom>
              <a:avLst/>
              <a:gdLst>
                <a:gd name="T0" fmla="*/ 156 w 161"/>
                <a:gd name="T1" fmla="*/ 161 h 161"/>
                <a:gd name="T2" fmla="*/ 0 w 161"/>
                <a:gd name="T3" fmla="*/ 9 h 161"/>
                <a:gd name="T4" fmla="*/ 4 w 161"/>
                <a:gd name="T5" fmla="*/ 0 h 161"/>
                <a:gd name="T6" fmla="*/ 161 w 161"/>
                <a:gd name="T7" fmla="*/ 157 h 161"/>
                <a:gd name="T8" fmla="*/ 156 w 161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61">
                  <a:moveTo>
                    <a:pt x="156" y="161"/>
                  </a:moveTo>
                  <a:lnTo>
                    <a:pt x="0" y="9"/>
                  </a:lnTo>
                  <a:lnTo>
                    <a:pt x="4" y="0"/>
                  </a:lnTo>
                  <a:lnTo>
                    <a:pt x="161" y="157"/>
                  </a:lnTo>
                  <a:lnTo>
                    <a:pt x="156" y="16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Freeform 815"/>
            <p:cNvSpPr/>
            <p:nvPr/>
          </p:nvSpPr>
          <p:spPr bwMode="auto">
            <a:xfrm>
              <a:off x="1696" y="879"/>
              <a:ext cx="161" cy="161"/>
            </a:xfrm>
            <a:custGeom>
              <a:avLst/>
              <a:gdLst>
                <a:gd name="T0" fmla="*/ 4 w 161"/>
                <a:gd name="T1" fmla="*/ 161 h 161"/>
                <a:gd name="T2" fmla="*/ 0 w 161"/>
                <a:gd name="T3" fmla="*/ 157 h 161"/>
                <a:gd name="T4" fmla="*/ 156 w 161"/>
                <a:gd name="T5" fmla="*/ 0 h 161"/>
                <a:gd name="T6" fmla="*/ 161 w 161"/>
                <a:gd name="T7" fmla="*/ 9 h 161"/>
                <a:gd name="T8" fmla="*/ 4 w 161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61">
                  <a:moveTo>
                    <a:pt x="4" y="161"/>
                  </a:moveTo>
                  <a:lnTo>
                    <a:pt x="0" y="157"/>
                  </a:lnTo>
                  <a:lnTo>
                    <a:pt x="156" y="0"/>
                  </a:lnTo>
                  <a:lnTo>
                    <a:pt x="161" y="9"/>
                  </a:lnTo>
                  <a:lnTo>
                    <a:pt x="4" y="16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Freeform 816"/>
            <p:cNvSpPr/>
            <p:nvPr/>
          </p:nvSpPr>
          <p:spPr bwMode="auto">
            <a:xfrm>
              <a:off x="1852" y="879"/>
              <a:ext cx="161" cy="161"/>
            </a:xfrm>
            <a:custGeom>
              <a:avLst/>
              <a:gdLst>
                <a:gd name="T0" fmla="*/ 152 w 161"/>
                <a:gd name="T1" fmla="*/ 161 h 161"/>
                <a:gd name="T2" fmla="*/ 0 w 161"/>
                <a:gd name="T3" fmla="*/ 9 h 161"/>
                <a:gd name="T4" fmla="*/ 5 w 161"/>
                <a:gd name="T5" fmla="*/ 0 h 161"/>
                <a:gd name="T6" fmla="*/ 161 w 161"/>
                <a:gd name="T7" fmla="*/ 157 h 161"/>
                <a:gd name="T8" fmla="*/ 152 w 161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61">
                  <a:moveTo>
                    <a:pt x="152" y="161"/>
                  </a:moveTo>
                  <a:lnTo>
                    <a:pt x="0" y="9"/>
                  </a:lnTo>
                  <a:lnTo>
                    <a:pt x="5" y="0"/>
                  </a:lnTo>
                  <a:lnTo>
                    <a:pt x="161" y="157"/>
                  </a:lnTo>
                  <a:lnTo>
                    <a:pt x="152" y="16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Freeform 817"/>
            <p:cNvSpPr/>
            <p:nvPr/>
          </p:nvSpPr>
          <p:spPr bwMode="auto">
            <a:xfrm>
              <a:off x="1852" y="879"/>
              <a:ext cx="161" cy="161"/>
            </a:xfrm>
            <a:custGeom>
              <a:avLst/>
              <a:gdLst>
                <a:gd name="T0" fmla="*/ 5 w 161"/>
                <a:gd name="T1" fmla="*/ 161 h 161"/>
                <a:gd name="T2" fmla="*/ 0 w 161"/>
                <a:gd name="T3" fmla="*/ 157 h 161"/>
                <a:gd name="T4" fmla="*/ 152 w 161"/>
                <a:gd name="T5" fmla="*/ 0 h 161"/>
                <a:gd name="T6" fmla="*/ 161 w 161"/>
                <a:gd name="T7" fmla="*/ 9 h 161"/>
                <a:gd name="T8" fmla="*/ 5 w 161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61">
                  <a:moveTo>
                    <a:pt x="5" y="161"/>
                  </a:moveTo>
                  <a:lnTo>
                    <a:pt x="0" y="157"/>
                  </a:lnTo>
                  <a:lnTo>
                    <a:pt x="152" y="0"/>
                  </a:lnTo>
                  <a:lnTo>
                    <a:pt x="161" y="9"/>
                  </a:lnTo>
                  <a:lnTo>
                    <a:pt x="5" y="16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Freeform 818"/>
            <p:cNvSpPr/>
            <p:nvPr/>
          </p:nvSpPr>
          <p:spPr bwMode="auto">
            <a:xfrm>
              <a:off x="2004" y="879"/>
              <a:ext cx="161" cy="161"/>
            </a:xfrm>
            <a:custGeom>
              <a:avLst/>
              <a:gdLst>
                <a:gd name="T0" fmla="*/ 157 w 161"/>
                <a:gd name="T1" fmla="*/ 161 h 161"/>
                <a:gd name="T2" fmla="*/ 0 w 161"/>
                <a:gd name="T3" fmla="*/ 9 h 161"/>
                <a:gd name="T4" fmla="*/ 9 w 161"/>
                <a:gd name="T5" fmla="*/ 0 h 161"/>
                <a:gd name="T6" fmla="*/ 161 w 161"/>
                <a:gd name="T7" fmla="*/ 157 h 161"/>
                <a:gd name="T8" fmla="*/ 157 w 161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61">
                  <a:moveTo>
                    <a:pt x="157" y="161"/>
                  </a:moveTo>
                  <a:lnTo>
                    <a:pt x="0" y="9"/>
                  </a:lnTo>
                  <a:lnTo>
                    <a:pt x="9" y="0"/>
                  </a:lnTo>
                  <a:lnTo>
                    <a:pt x="161" y="157"/>
                  </a:lnTo>
                  <a:lnTo>
                    <a:pt x="157" y="16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Freeform 819"/>
            <p:cNvSpPr/>
            <p:nvPr/>
          </p:nvSpPr>
          <p:spPr bwMode="auto">
            <a:xfrm>
              <a:off x="2004" y="879"/>
              <a:ext cx="161" cy="161"/>
            </a:xfrm>
            <a:custGeom>
              <a:avLst/>
              <a:gdLst>
                <a:gd name="T0" fmla="*/ 9 w 161"/>
                <a:gd name="T1" fmla="*/ 161 h 161"/>
                <a:gd name="T2" fmla="*/ 0 w 161"/>
                <a:gd name="T3" fmla="*/ 157 h 161"/>
                <a:gd name="T4" fmla="*/ 157 w 161"/>
                <a:gd name="T5" fmla="*/ 0 h 161"/>
                <a:gd name="T6" fmla="*/ 161 w 161"/>
                <a:gd name="T7" fmla="*/ 9 h 161"/>
                <a:gd name="T8" fmla="*/ 9 w 161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61">
                  <a:moveTo>
                    <a:pt x="9" y="161"/>
                  </a:moveTo>
                  <a:lnTo>
                    <a:pt x="0" y="157"/>
                  </a:lnTo>
                  <a:lnTo>
                    <a:pt x="157" y="0"/>
                  </a:lnTo>
                  <a:lnTo>
                    <a:pt x="161" y="9"/>
                  </a:lnTo>
                  <a:lnTo>
                    <a:pt x="9" y="16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Freeform 820"/>
            <p:cNvSpPr/>
            <p:nvPr/>
          </p:nvSpPr>
          <p:spPr bwMode="auto">
            <a:xfrm>
              <a:off x="2161" y="879"/>
              <a:ext cx="161" cy="161"/>
            </a:xfrm>
            <a:custGeom>
              <a:avLst/>
              <a:gdLst>
                <a:gd name="T0" fmla="*/ 157 w 161"/>
                <a:gd name="T1" fmla="*/ 161 h 161"/>
                <a:gd name="T2" fmla="*/ 0 w 161"/>
                <a:gd name="T3" fmla="*/ 9 h 161"/>
                <a:gd name="T4" fmla="*/ 4 w 161"/>
                <a:gd name="T5" fmla="*/ 0 h 161"/>
                <a:gd name="T6" fmla="*/ 161 w 161"/>
                <a:gd name="T7" fmla="*/ 157 h 161"/>
                <a:gd name="T8" fmla="*/ 157 w 161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61">
                  <a:moveTo>
                    <a:pt x="157" y="161"/>
                  </a:moveTo>
                  <a:lnTo>
                    <a:pt x="0" y="9"/>
                  </a:lnTo>
                  <a:lnTo>
                    <a:pt x="4" y="0"/>
                  </a:lnTo>
                  <a:lnTo>
                    <a:pt x="161" y="157"/>
                  </a:lnTo>
                  <a:lnTo>
                    <a:pt x="157" y="16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Freeform 821"/>
            <p:cNvSpPr/>
            <p:nvPr/>
          </p:nvSpPr>
          <p:spPr bwMode="auto">
            <a:xfrm>
              <a:off x="2161" y="879"/>
              <a:ext cx="161" cy="161"/>
            </a:xfrm>
            <a:custGeom>
              <a:avLst/>
              <a:gdLst>
                <a:gd name="T0" fmla="*/ 4 w 161"/>
                <a:gd name="T1" fmla="*/ 161 h 161"/>
                <a:gd name="T2" fmla="*/ 0 w 161"/>
                <a:gd name="T3" fmla="*/ 157 h 161"/>
                <a:gd name="T4" fmla="*/ 157 w 161"/>
                <a:gd name="T5" fmla="*/ 0 h 161"/>
                <a:gd name="T6" fmla="*/ 161 w 161"/>
                <a:gd name="T7" fmla="*/ 9 h 161"/>
                <a:gd name="T8" fmla="*/ 4 w 161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61">
                  <a:moveTo>
                    <a:pt x="4" y="161"/>
                  </a:moveTo>
                  <a:lnTo>
                    <a:pt x="0" y="157"/>
                  </a:lnTo>
                  <a:lnTo>
                    <a:pt x="157" y="0"/>
                  </a:lnTo>
                  <a:lnTo>
                    <a:pt x="161" y="9"/>
                  </a:lnTo>
                  <a:lnTo>
                    <a:pt x="4" y="16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Freeform 822"/>
            <p:cNvSpPr/>
            <p:nvPr/>
          </p:nvSpPr>
          <p:spPr bwMode="auto">
            <a:xfrm>
              <a:off x="2318" y="879"/>
              <a:ext cx="161" cy="161"/>
            </a:xfrm>
            <a:custGeom>
              <a:avLst/>
              <a:gdLst>
                <a:gd name="T0" fmla="*/ 152 w 161"/>
                <a:gd name="T1" fmla="*/ 161 h 161"/>
                <a:gd name="T2" fmla="*/ 0 w 161"/>
                <a:gd name="T3" fmla="*/ 9 h 161"/>
                <a:gd name="T4" fmla="*/ 4 w 161"/>
                <a:gd name="T5" fmla="*/ 0 h 161"/>
                <a:gd name="T6" fmla="*/ 161 w 161"/>
                <a:gd name="T7" fmla="*/ 157 h 161"/>
                <a:gd name="T8" fmla="*/ 152 w 161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61">
                  <a:moveTo>
                    <a:pt x="152" y="161"/>
                  </a:moveTo>
                  <a:lnTo>
                    <a:pt x="0" y="9"/>
                  </a:lnTo>
                  <a:lnTo>
                    <a:pt x="4" y="0"/>
                  </a:lnTo>
                  <a:lnTo>
                    <a:pt x="161" y="157"/>
                  </a:lnTo>
                  <a:lnTo>
                    <a:pt x="152" y="16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Freeform 823"/>
            <p:cNvSpPr/>
            <p:nvPr/>
          </p:nvSpPr>
          <p:spPr bwMode="auto">
            <a:xfrm>
              <a:off x="2318" y="879"/>
              <a:ext cx="161" cy="161"/>
            </a:xfrm>
            <a:custGeom>
              <a:avLst/>
              <a:gdLst>
                <a:gd name="T0" fmla="*/ 4 w 161"/>
                <a:gd name="T1" fmla="*/ 161 h 161"/>
                <a:gd name="T2" fmla="*/ 0 w 161"/>
                <a:gd name="T3" fmla="*/ 157 h 161"/>
                <a:gd name="T4" fmla="*/ 152 w 161"/>
                <a:gd name="T5" fmla="*/ 0 h 161"/>
                <a:gd name="T6" fmla="*/ 161 w 161"/>
                <a:gd name="T7" fmla="*/ 9 h 161"/>
                <a:gd name="T8" fmla="*/ 4 w 161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61">
                  <a:moveTo>
                    <a:pt x="4" y="161"/>
                  </a:moveTo>
                  <a:lnTo>
                    <a:pt x="0" y="157"/>
                  </a:lnTo>
                  <a:lnTo>
                    <a:pt x="152" y="0"/>
                  </a:lnTo>
                  <a:lnTo>
                    <a:pt x="161" y="9"/>
                  </a:lnTo>
                  <a:lnTo>
                    <a:pt x="4" y="16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Freeform 824"/>
            <p:cNvSpPr/>
            <p:nvPr/>
          </p:nvSpPr>
          <p:spPr bwMode="auto">
            <a:xfrm>
              <a:off x="2470" y="879"/>
              <a:ext cx="161" cy="161"/>
            </a:xfrm>
            <a:custGeom>
              <a:avLst/>
              <a:gdLst>
                <a:gd name="T0" fmla="*/ 157 w 161"/>
                <a:gd name="T1" fmla="*/ 161 h 161"/>
                <a:gd name="T2" fmla="*/ 0 w 161"/>
                <a:gd name="T3" fmla="*/ 9 h 161"/>
                <a:gd name="T4" fmla="*/ 9 w 161"/>
                <a:gd name="T5" fmla="*/ 0 h 161"/>
                <a:gd name="T6" fmla="*/ 161 w 161"/>
                <a:gd name="T7" fmla="*/ 157 h 161"/>
                <a:gd name="T8" fmla="*/ 157 w 161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61">
                  <a:moveTo>
                    <a:pt x="157" y="161"/>
                  </a:moveTo>
                  <a:lnTo>
                    <a:pt x="0" y="9"/>
                  </a:lnTo>
                  <a:lnTo>
                    <a:pt x="9" y="0"/>
                  </a:lnTo>
                  <a:lnTo>
                    <a:pt x="161" y="157"/>
                  </a:lnTo>
                  <a:lnTo>
                    <a:pt x="157" y="16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Freeform 825"/>
            <p:cNvSpPr/>
            <p:nvPr/>
          </p:nvSpPr>
          <p:spPr bwMode="auto">
            <a:xfrm>
              <a:off x="2470" y="879"/>
              <a:ext cx="161" cy="161"/>
            </a:xfrm>
            <a:custGeom>
              <a:avLst/>
              <a:gdLst>
                <a:gd name="T0" fmla="*/ 9 w 161"/>
                <a:gd name="T1" fmla="*/ 161 h 161"/>
                <a:gd name="T2" fmla="*/ 0 w 161"/>
                <a:gd name="T3" fmla="*/ 157 h 161"/>
                <a:gd name="T4" fmla="*/ 157 w 161"/>
                <a:gd name="T5" fmla="*/ 0 h 161"/>
                <a:gd name="T6" fmla="*/ 161 w 161"/>
                <a:gd name="T7" fmla="*/ 9 h 161"/>
                <a:gd name="T8" fmla="*/ 9 w 161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61">
                  <a:moveTo>
                    <a:pt x="9" y="161"/>
                  </a:moveTo>
                  <a:lnTo>
                    <a:pt x="0" y="157"/>
                  </a:lnTo>
                  <a:lnTo>
                    <a:pt x="157" y="0"/>
                  </a:lnTo>
                  <a:lnTo>
                    <a:pt x="161" y="9"/>
                  </a:lnTo>
                  <a:lnTo>
                    <a:pt x="9" y="16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Freeform 826"/>
            <p:cNvSpPr/>
            <p:nvPr/>
          </p:nvSpPr>
          <p:spPr bwMode="auto">
            <a:xfrm>
              <a:off x="2627" y="879"/>
              <a:ext cx="161" cy="161"/>
            </a:xfrm>
            <a:custGeom>
              <a:avLst/>
              <a:gdLst>
                <a:gd name="T0" fmla="*/ 156 w 161"/>
                <a:gd name="T1" fmla="*/ 161 h 161"/>
                <a:gd name="T2" fmla="*/ 0 w 161"/>
                <a:gd name="T3" fmla="*/ 9 h 161"/>
                <a:gd name="T4" fmla="*/ 4 w 161"/>
                <a:gd name="T5" fmla="*/ 0 h 161"/>
                <a:gd name="T6" fmla="*/ 161 w 161"/>
                <a:gd name="T7" fmla="*/ 157 h 161"/>
                <a:gd name="T8" fmla="*/ 156 w 161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61">
                  <a:moveTo>
                    <a:pt x="156" y="161"/>
                  </a:moveTo>
                  <a:lnTo>
                    <a:pt x="0" y="9"/>
                  </a:lnTo>
                  <a:lnTo>
                    <a:pt x="4" y="0"/>
                  </a:lnTo>
                  <a:lnTo>
                    <a:pt x="161" y="157"/>
                  </a:lnTo>
                  <a:lnTo>
                    <a:pt x="156" y="16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Freeform 827"/>
            <p:cNvSpPr/>
            <p:nvPr/>
          </p:nvSpPr>
          <p:spPr bwMode="auto">
            <a:xfrm>
              <a:off x="2627" y="879"/>
              <a:ext cx="161" cy="161"/>
            </a:xfrm>
            <a:custGeom>
              <a:avLst/>
              <a:gdLst>
                <a:gd name="T0" fmla="*/ 4 w 161"/>
                <a:gd name="T1" fmla="*/ 161 h 161"/>
                <a:gd name="T2" fmla="*/ 0 w 161"/>
                <a:gd name="T3" fmla="*/ 157 h 161"/>
                <a:gd name="T4" fmla="*/ 156 w 161"/>
                <a:gd name="T5" fmla="*/ 0 h 161"/>
                <a:gd name="T6" fmla="*/ 161 w 161"/>
                <a:gd name="T7" fmla="*/ 9 h 161"/>
                <a:gd name="T8" fmla="*/ 4 w 161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61">
                  <a:moveTo>
                    <a:pt x="4" y="161"/>
                  </a:moveTo>
                  <a:lnTo>
                    <a:pt x="0" y="157"/>
                  </a:lnTo>
                  <a:lnTo>
                    <a:pt x="156" y="0"/>
                  </a:lnTo>
                  <a:lnTo>
                    <a:pt x="161" y="9"/>
                  </a:lnTo>
                  <a:lnTo>
                    <a:pt x="4" y="16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Freeform 828"/>
            <p:cNvSpPr/>
            <p:nvPr/>
          </p:nvSpPr>
          <p:spPr bwMode="auto">
            <a:xfrm>
              <a:off x="2783" y="879"/>
              <a:ext cx="161" cy="161"/>
            </a:xfrm>
            <a:custGeom>
              <a:avLst/>
              <a:gdLst>
                <a:gd name="T0" fmla="*/ 153 w 161"/>
                <a:gd name="T1" fmla="*/ 161 h 161"/>
                <a:gd name="T2" fmla="*/ 0 w 161"/>
                <a:gd name="T3" fmla="*/ 9 h 161"/>
                <a:gd name="T4" fmla="*/ 5 w 161"/>
                <a:gd name="T5" fmla="*/ 0 h 161"/>
                <a:gd name="T6" fmla="*/ 161 w 161"/>
                <a:gd name="T7" fmla="*/ 157 h 161"/>
                <a:gd name="T8" fmla="*/ 153 w 161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61">
                  <a:moveTo>
                    <a:pt x="153" y="161"/>
                  </a:moveTo>
                  <a:lnTo>
                    <a:pt x="0" y="9"/>
                  </a:lnTo>
                  <a:lnTo>
                    <a:pt x="5" y="0"/>
                  </a:lnTo>
                  <a:lnTo>
                    <a:pt x="161" y="157"/>
                  </a:lnTo>
                  <a:lnTo>
                    <a:pt x="153" y="16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Freeform 829"/>
            <p:cNvSpPr/>
            <p:nvPr/>
          </p:nvSpPr>
          <p:spPr bwMode="auto">
            <a:xfrm>
              <a:off x="2783" y="879"/>
              <a:ext cx="161" cy="161"/>
            </a:xfrm>
            <a:custGeom>
              <a:avLst/>
              <a:gdLst>
                <a:gd name="T0" fmla="*/ 5 w 161"/>
                <a:gd name="T1" fmla="*/ 161 h 161"/>
                <a:gd name="T2" fmla="*/ 0 w 161"/>
                <a:gd name="T3" fmla="*/ 157 h 161"/>
                <a:gd name="T4" fmla="*/ 153 w 161"/>
                <a:gd name="T5" fmla="*/ 0 h 161"/>
                <a:gd name="T6" fmla="*/ 161 w 161"/>
                <a:gd name="T7" fmla="*/ 9 h 161"/>
                <a:gd name="T8" fmla="*/ 5 w 161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61">
                  <a:moveTo>
                    <a:pt x="5" y="161"/>
                  </a:moveTo>
                  <a:lnTo>
                    <a:pt x="0" y="157"/>
                  </a:lnTo>
                  <a:lnTo>
                    <a:pt x="153" y="0"/>
                  </a:lnTo>
                  <a:lnTo>
                    <a:pt x="161" y="9"/>
                  </a:lnTo>
                  <a:lnTo>
                    <a:pt x="5" y="16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Freeform 830"/>
            <p:cNvSpPr/>
            <p:nvPr/>
          </p:nvSpPr>
          <p:spPr bwMode="auto">
            <a:xfrm>
              <a:off x="2936" y="879"/>
              <a:ext cx="165" cy="161"/>
            </a:xfrm>
            <a:custGeom>
              <a:avLst/>
              <a:gdLst>
                <a:gd name="T0" fmla="*/ 156 w 165"/>
                <a:gd name="T1" fmla="*/ 161 h 161"/>
                <a:gd name="T2" fmla="*/ 0 w 165"/>
                <a:gd name="T3" fmla="*/ 9 h 161"/>
                <a:gd name="T4" fmla="*/ 8 w 165"/>
                <a:gd name="T5" fmla="*/ 0 h 161"/>
                <a:gd name="T6" fmla="*/ 165 w 165"/>
                <a:gd name="T7" fmla="*/ 157 h 161"/>
                <a:gd name="T8" fmla="*/ 156 w 165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" h="161">
                  <a:moveTo>
                    <a:pt x="156" y="161"/>
                  </a:moveTo>
                  <a:lnTo>
                    <a:pt x="0" y="9"/>
                  </a:lnTo>
                  <a:lnTo>
                    <a:pt x="8" y="0"/>
                  </a:lnTo>
                  <a:lnTo>
                    <a:pt x="165" y="157"/>
                  </a:lnTo>
                  <a:lnTo>
                    <a:pt x="156" y="16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Freeform 831"/>
            <p:cNvSpPr/>
            <p:nvPr/>
          </p:nvSpPr>
          <p:spPr bwMode="auto">
            <a:xfrm>
              <a:off x="2936" y="879"/>
              <a:ext cx="165" cy="161"/>
            </a:xfrm>
            <a:custGeom>
              <a:avLst/>
              <a:gdLst>
                <a:gd name="T0" fmla="*/ 8 w 165"/>
                <a:gd name="T1" fmla="*/ 161 h 161"/>
                <a:gd name="T2" fmla="*/ 0 w 165"/>
                <a:gd name="T3" fmla="*/ 157 h 161"/>
                <a:gd name="T4" fmla="*/ 156 w 165"/>
                <a:gd name="T5" fmla="*/ 0 h 161"/>
                <a:gd name="T6" fmla="*/ 165 w 165"/>
                <a:gd name="T7" fmla="*/ 9 h 161"/>
                <a:gd name="T8" fmla="*/ 8 w 165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" h="161">
                  <a:moveTo>
                    <a:pt x="8" y="161"/>
                  </a:moveTo>
                  <a:lnTo>
                    <a:pt x="0" y="157"/>
                  </a:lnTo>
                  <a:lnTo>
                    <a:pt x="156" y="0"/>
                  </a:lnTo>
                  <a:lnTo>
                    <a:pt x="165" y="9"/>
                  </a:lnTo>
                  <a:lnTo>
                    <a:pt x="8" y="16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Freeform 832"/>
            <p:cNvSpPr/>
            <p:nvPr/>
          </p:nvSpPr>
          <p:spPr bwMode="auto">
            <a:xfrm>
              <a:off x="3092" y="879"/>
              <a:ext cx="161" cy="161"/>
            </a:xfrm>
            <a:custGeom>
              <a:avLst/>
              <a:gdLst>
                <a:gd name="T0" fmla="*/ 157 w 161"/>
                <a:gd name="T1" fmla="*/ 161 h 161"/>
                <a:gd name="T2" fmla="*/ 0 w 161"/>
                <a:gd name="T3" fmla="*/ 9 h 161"/>
                <a:gd name="T4" fmla="*/ 9 w 161"/>
                <a:gd name="T5" fmla="*/ 0 h 161"/>
                <a:gd name="T6" fmla="*/ 161 w 161"/>
                <a:gd name="T7" fmla="*/ 157 h 161"/>
                <a:gd name="T8" fmla="*/ 157 w 161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61">
                  <a:moveTo>
                    <a:pt x="157" y="161"/>
                  </a:moveTo>
                  <a:lnTo>
                    <a:pt x="0" y="9"/>
                  </a:lnTo>
                  <a:lnTo>
                    <a:pt x="9" y="0"/>
                  </a:lnTo>
                  <a:lnTo>
                    <a:pt x="161" y="157"/>
                  </a:lnTo>
                  <a:lnTo>
                    <a:pt x="157" y="16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Freeform 833"/>
            <p:cNvSpPr/>
            <p:nvPr/>
          </p:nvSpPr>
          <p:spPr bwMode="auto">
            <a:xfrm>
              <a:off x="3092" y="879"/>
              <a:ext cx="161" cy="161"/>
            </a:xfrm>
            <a:custGeom>
              <a:avLst/>
              <a:gdLst>
                <a:gd name="T0" fmla="*/ 9 w 161"/>
                <a:gd name="T1" fmla="*/ 161 h 161"/>
                <a:gd name="T2" fmla="*/ 0 w 161"/>
                <a:gd name="T3" fmla="*/ 157 h 161"/>
                <a:gd name="T4" fmla="*/ 157 w 161"/>
                <a:gd name="T5" fmla="*/ 0 h 161"/>
                <a:gd name="T6" fmla="*/ 161 w 161"/>
                <a:gd name="T7" fmla="*/ 9 h 161"/>
                <a:gd name="T8" fmla="*/ 9 w 161"/>
                <a:gd name="T9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61">
                  <a:moveTo>
                    <a:pt x="9" y="161"/>
                  </a:moveTo>
                  <a:lnTo>
                    <a:pt x="0" y="157"/>
                  </a:lnTo>
                  <a:lnTo>
                    <a:pt x="157" y="0"/>
                  </a:lnTo>
                  <a:lnTo>
                    <a:pt x="161" y="9"/>
                  </a:lnTo>
                  <a:lnTo>
                    <a:pt x="9" y="16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Freeform 834"/>
            <p:cNvSpPr>
              <a:spLocks noEditPoints="1"/>
            </p:cNvSpPr>
            <p:nvPr/>
          </p:nvSpPr>
          <p:spPr bwMode="auto">
            <a:xfrm>
              <a:off x="1365" y="875"/>
              <a:ext cx="2062" cy="174"/>
            </a:xfrm>
            <a:custGeom>
              <a:avLst/>
              <a:gdLst>
                <a:gd name="T0" fmla="*/ 2062 w 2062"/>
                <a:gd name="T1" fmla="*/ 174 h 174"/>
                <a:gd name="T2" fmla="*/ 0 w 2062"/>
                <a:gd name="T3" fmla="*/ 174 h 174"/>
                <a:gd name="T4" fmla="*/ 174 w 2062"/>
                <a:gd name="T5" fmla="*/ 0 h 174"/>
                <a:gd name="T6" fmla="*/ 1888 w 2062"/>
                <a:gd name="T7" fmla="*/ 0 h 174"/>
                <a:gd name="T8" fmla="*/ 2062 w 2062"/>
                <a:gd name="T9" fmla="*/ 174 h 174"/>
                <a:gd name="T10" fmla="*/ 43 w 2062"/>
                <a:gd name="T11" fmla="*/ 156 h 174"/>
                <a:gd name="T12" fmla="*/ 2019 w 2062"/>
                <a:gd name="T13" fmla="*/ 156 h 174"/>
                <a:gd name="T14" fmla="*/ 1884 w 2062"/>
                <a:gd name="T15" fmla="*/ 17 h 174"/>
                <a:gd name="T16" fmla="*/ 183 w 2062"/>
                <a:gd name="T17" fmla="*/ 17 h 174"/>
                <a:gd name="T18" fmla="*/ 43 w 2062"/>
                <a:gd name="T19" fmla="*/ 15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62" h="174">
                  <a:moveTo>
                    <a:pt x="2062" y="174"/>
                  </a:moveTo>
                  <a:lnTo>
                    <a:pt x="0" y="174"/>
                  </a:lnTo>
                  <a:lnTo>
                    <a:pt x="174" y="0"/>
                  </a:lnTo>
                  <a:lnTo>
                    <a:pt x="1888" y="0"/>
                  </a:lnTo>
                  <a:lnTo>
                    <a:pt x="2062" y="174"/>
                  </a:lnTo>
                  <a:close/>
                  <a:moveTo>
                    <a:pt x="43" y="156"/>
                  </a:moveTo>
                  <a:lnTo>
                    <a:pt x="2019" y="156"/>
                  </a:lnTo>
                  <a:lnTo>
                    <a:pt x="1884" y="17"/>
                  </a:lnTo>
                  <a:lnTo>
                    <a:pt x="183" y="17"/>
                  </a:lnTo>
                  <a:lnTo>
                    <a:pt x="43" y="156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Rectangle 835"/>
            <p:cNvSpPr>
              <a:spLocks noChangeArrowheads="1"/>
            </p:cNvSpPr>
            <p:nvPr/>
          </p:nvSpPr>
          <p:spPr bwMode="auto">
            <a:xfrm>
              <a:off x="1691" y="883"/>
              <a:ext cx="18" cy="157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Rectangle 836"/>
            <p:cNvSpPr>
              <a:spLocks noChangeArrowheads="1"/>
            </p:cNvSpPr>
            <p:nvPr/>
          </p:nvSpPr>
          <p:spPr bwMode="auto">
            <a:xfrm>
              <a:off x="1534" y="883"/>
              <a:ext cx="18" cy="157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Rectangle 837"/>
            <p:cNvSpPr>
              <a:spLocks noChangeArrowheads="1"/>
            </p:cNvSpPr>
            <p:nvPr/>
          </p:nvSpPr>
          <p:spPr bwMode="auto">
            <a:xfrm>
              <a:off x="1843" y="883"/>
              <a:ext cx="18" cy="157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Rectangle 838"/>
            <p:cNvSpPr>
              <a:spLocks noChangeArrowheads="1"/>
            </p:cNvSpPr>
            <p:nvPr/>
          </p:nvSpPr>
          <p:spPr bwMode="auto">
            <a:xfrm>
              <a:off x="2000" y="883"/>
              <a:ext cx="18" cy="157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Rectangle 839"/>
            <p:cNvSpPr>
              <a:spLocks noChangeArrowheads="1"/>
            </p:cNvSpPr>
            <p:nvPr/>
          </p:nvSpPr>
          <p:spPr bwMode="auto">
            <a:xfrm>
              <a:off x="2157" y="883"/>
              <a:ext cx="17" cy="157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Rectangle 840"/>
            <p:cNvSpPr>
              <a:spLocks noChangeArrowheads="1"/>
            </p:cNvSpPr>
            <p:nvPr/>
          </p:nvSpPr>
          <p:spPr bwMode="auto">
            <a:xfrm>
              <a:off x="2309" y="883"/>
              <a:ext cx="17" cy="157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Rectangle 841"/>
            <p:cNvSpPr>
              <a:spLocks noChangeArrowheads="1"/>
            </p:cNvSpPr>
            <p:nvPr/>
          </p:nvSpPr>
          <p:spPr bwMode="auto">
            <a:xfrm>
              <a:off x="2466" y="883"/>
              <a:ext cx="17" cy="157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Rectangle 842"/>
            <p:cNvSpPr>
              <a:spLocks noChangeArrowheads="1"/>
            </p:cNvSpPr>
            <p:nvPr/>
          </p:nvSpPr>
          <p:spPr bwMode="auto">
            <a:xfrm>
              <a:off x="2622" y="883"/>
              <a:ext cx="18" cy="157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Rectangle 843"/>
            <p:cNvSpPr>
              <a:spLocks noChangeArrowheads="1"/>
            </p:cNvSpPr>
            <p:nvPr/>
          </p:nvSpPr>
          <p:spPr bwMode="auto">
            <a:xfrm>
              <a:off x="2775" y="883"/>
              <a:ext cx="17" cy="157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Rectangle 844"/>
            <p:cNvSpPr>
              <a:spLocks noChangeArrowheads="1"/>
            </p:cNvSpPr>
            <p:nvPr/>
          </p:nvSpPr>
          <p:spPr bwMode="auto">
            <a:xfrm>
              <a:off x="2931" y="883"/>
              <a:ext cx="18" cy="157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Rectangle 845"/>
            <p:cNvSpPr>
              <a:spLocks noChangeArrowheads="1"/>
            </p:cNvSpPr>
            <p:nvPr/>
          </p:nvSpPr>
          <p:spPr bwMode="auto">
            <a:xfrm>
              <a:off x="3088" y="883"/>
              <a:ext cx="17" cy="157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Rectangle 846"/>
            <p:cNvSpPr>
              <a:spLocks noChangeArrowheads="1"/>
            </p:cNvSpPr>
            <p:nvPr/>
          </p:nvSpPr>
          <p:spPr bwMode="auto">
            <a:xfrm>
              <a:off x="3245" y="883"/>
              <a:ext cx="17" cy="157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Freeform 847"/>
            <p:cNvSpPr/>
            <p:nvPr/>
          </p:nvSpPr>
          <p:spPr bwMode="auto">
            <a:xfrm>
              <a:off x="3249" y="883"/>
              <a:ext cx="78" cy="157"/>
            </a:xfrm>
            <a:custGeom>
              <a:avLst/>
              <a:gdLst>
                <a:gd name="T0" fmla="*/ 70 w 78"/>
                <a:gd name="T1" fmla="*/ 157 h 157"/>
                <a:gd name="T2" fmla="*/ 0 w 78"/>
                <a:gd name="T3" fmla="*/ 0 h 157"/>
                <a:gd name="T4" fmla="*/ 4 w 78"/>
                <a:gd name="T5" fmla="*/ 0 h 157"/>
                <a:gd name="T6" fmla="*/ 78 w 78"/>
                <a:gd name="T7" fmla="*/ 153 h 157"/>
                <a:gd name="T8" fmla="*/ 70 w 78"/>
                <a:gd name="T9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157">
                  <a:moveTo>
                    <a:pt x="70" y="157"/>
                  </a:moveTo>
                  <a:lnTo>
                    <a:pt x="0" y="0"/>
                  </a:lnTo>
                  <a:lnTo>
                    <a:pt x="4" y="0"/>
                  </a:lnTo>
                  <a:lnTo>
                    <a:pt x="78" y="153"/>
                  </a:lnTo>
                  <a:lnTo>
                    <a:pt x="70" y="157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Freeform 848"/>
            <p:cNvSpPr/>
            <p:nvPr/>
          </p:nvSpPr>
          <p:spPr bwMode="auto">
            <a:xfrm>
              <a:off x="1465" y="883"/>
              <a:ext cx="83" cy="157"/>
            </a:xfrm>
            <a:custGeom>
              <a:avLst/>
              <a:gdLst>
                <a:gd name="T0" fmla="*/ 9 w 83"/>
                <a:gd name="T1" fmla="*/ 157 h 157"/>
                <a:gd name="T2" fmla="*/ 0 w 83"/>
                <a:gd name="T3" fmla="*/ 153 h 157"/>
                <a:gd name="T4" fmla="*/ 74 w 83"/>
                <a:gd name="T5" fmla="*/ 0 h 157"/>
                <a:gd name="T6" fmla="*/ 83 w 83"/>
                <a:gd name="T7" fmla="*/ 0 h 157"/>
                <a:gd name="T8" fmla="*/ 9 w 83"/>
                <a:gd name="T9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157">
                  <a:moveTo>
                    <a:pt x="9" y="157"/>
                  </a:moveTo>
                  <a:lnTo>
                    <a:pt x="0" y="153"/>
                  </a:lnTo>
                  <a:lnTo>
                    <a:pt x="74" y="0"/>
                  </a:lnTo>
                  <a:lnTo>
                    <a:pt x="83" y="0"/>
                  </a:lnTo>
                  <a:lnTo>
                    <a:pt x="9" y="157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Rectangle 849"/>
            <p:cNvSpPr>
              <a:spLocks noChangeArrowheads="1"/>
            </p:cNvSpPr>
            <p:nvPr/>
          </p:nvSpPr>
          <p:spPr bwMode="auto">
            <a:xfrm>
              <a:off x="1365" y="1053"/>
              <a:ext cx="2062" cy="9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Oval 850"/>
            <p:cNvSpPr>
              <a:spLocks noChangeArrowheads="1"/>
            </p:cNvSpPr>
            <p:nvPr/>
          </p:nvSpPr>
          <p:spPr bwMode="auto">
            <a:xfrm>
              <a:off x="2931" y="853"/>
              <a:ext cx="22" cy="22"/>
            </a:xfrm>
            <a:prstGeom prst="ellipse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Rectangle 851"/>
            <p:cNvSpPr>
              <a:spLocks noChangeArrowheads="1"/>
            </p:cNvSpPr>
            <p:nvPr/>
          </p:nvSpPr>
          <p:spPr bwMode="auto">
            <a:xfrm>
              <a:off x="2931" y="862"/>
              <a:ext cx="22" cy="21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Oval 852"/>
            <p:cNvSpPr>
              <a:spLocks noChangeArrowheads="1"/>
            </p:cNvSpPr>
            <p:nvPr/>
          </p:nvSpPr>
          <p:spPr bwMode="auto">
            <a:xfrm>
              <a:off x="2618" y="853"/>
              <a:ext cx="22" cy="22"/>
            </a:xfrm>
            <a:prstGeom prst="ellipse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Rectangle 853"/>
            <p:cNvSpPr>
              <a:spLocks noChangeArrowheads="1"/>
            </p:cNvSpPr>
            <p:nvPr/>
          </p:nvSpPr>
          <p:spPr bwMode="auto">
            <a:xfrm>
              <a:off x="2618" y="862"/>
              <a:ext cx="22" cy="21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Oval 854"/>
            <p:cNvSpPr>
              <a:spLocks noChangeArrowheads="1"/>
            </p:cNvSpPr>
            <p:nvPr/>
          </p:nvSpPr>
          <p:spPr bwMode="auto">
            <a:xfrm>
              <a:off x="2309" y="853"/>
              <a:ext cx="22" cy="22"/>
            </a:xfrm>
            <a:prstGeom prst="ellipse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Rectangle 855"/>
            <p:cNvSpPr>
              <a:spLocks noChangeArrowheads="1"/>
            </p:cNvSpPr>
            <p:nvPr/>
          </p:nvSpPr>
          <p:spPr bwMode="auto">
            <a:xfrm>
              <a:off x="2309" y="862"/>
              <a:ext cx="22" cy="21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Oval 856"/>
            <p:cNvSpPr>
              <a:spLocks noChangeArrowheads="1"/>
            </p:cNvSpPr>
            <p:nvPr/>
          </p:nvSpPr>
          <p:spPr bwMode="auto">
            <a:xfrm>
              <a:off x="2000" y="853"/>
              <a:ext cx="18" cy="22"/>
            </a:xfrm>
            <a:prstGeom prst="ellipse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2" name="Rectangle 857"/>
            <p:cNvSpPr>
              <a:spLocks noChangeArrowheads="1"/>
            </p:cNvSpPr>
            <p:nvPr/>
          </p:nvSpPr>
          <p:spPr bwMode="auto">
            <a:xfrm>
              <a:off x="2000" y="862"/>
              <a:ext cx="18" cy="21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3" name="Oval 858"/>
            <p:cNvSpPr>
              <a:spLocks noChangeArrowheads="1"/>
            </p:cNvSpPr>
            <p:nvPr/>
          </p:nvSpPr>
          <p:spPr bwMode="auto">
            <a:xfrm>
              <a:off x="1687" y="853"/>
              <a:ext cx="22" cy="22"/>
            </a:xfrm>
            <a:prstGeom prst="ellipse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Rectangle 859"/>
            <p:cNvSpPr>
              <a:spLocks noChangeArrowheads="1"/>
            </p:cNvSpPr>
            <p:nvPr/>
          </p:nvSpPr>
          <p:spPr bwMode="auto">
            <a:xfrm>
              <a:off x="1687" y="862"/>
              <a:ext cx="22" cy="21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860"/>
            <p:cNvSpPr>
              <a:spLocks noChangeArrowheads="1"/>
            </p:cNvSpPr>
            <p:nvPr/>
          </p:nvSpPr>
          <p:spPr bwMode="auto">
            <a:xfrm>
              <a:off x="1530" y="853"/>
              <a:ext cx="22" cy="22"/>
            </a:xfrm>
            <a:prstGeom prst="ellipse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Rectangle 861"/>
            <p:cNvSpPr>
              <a:spLocks noChangeArrowheads="1"/>
            </p:cNvSpPr>
            <p:nvPr/>
          </p:nvSpPr>
          <p:spPr bwMode="auto">
            <a:xfrm>
              <a:off x="1530" y="862"/>
              <a:ext cx="22" cy="3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Oval 862"/>
            <p:cNvSpPr>
              <a:spLocks noChangeArrowheads="1"/>
            </p:cNvSpPr>
            <p:nvPr/>
          </p:nvSpPr>
          <p:spPr bwMode="auto">
            <a:xfrm>
              <a:off x="3240" y="853"/>
              <a:ext cx="22" cy="22"/>
            </a:xfrm>
            <a:prstGeom prst="ellipse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Rectangle 863"/>
            <p:cNvSpPr>
              <a:spLocks noChangeArrowheads="1"/>
            </p:cNvSpPr>
            <p:nvPr/>
          </p:nvSpPr>
          <p:spPr bwMode="auto">
            <a:xfrm>
              <a:off x="3240" y="862"/>
              <a:ext cx="22" cy="26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Rectangle 864"/>
            <p:cNvSpPr>
              <a:spLocks noChangeArrowheads="1"/>
            </p:cNvSpPr>
            <p:nvPr/>
          </p:nvSpPr>
          <p:spPr bwMode="auto">
            <a:xfrm>
              <a:off x="3397" y="1031"/>
              <a:ext cx="52" cy="31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Oval 865"/>
            <p:cNvSpPr>
              <a:spLocks noChangeArrowheads="1"/>
            </p:cNvSpPr>
            <p:nvPr/>
          </p:nvSpPr>
          <p:spPr bwMode="auto">
            <a:xfrm>
              <a:off x="3432" y="1031"/>
              <a:ext cx="35" cy="31"/>
            </a:xfrm>
            <a:prstGeom prst="ellipse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Rectangle 866"/>
            <p:cNvSpPr>
              <a:spLocks noChangeArrowheads="1"/>
            </p:cNvSpPr>
            <p:nvPr/>
          </p:nvSpPr>
          <p:spPr bwMode="auto">
            <a:xfrm>
              <a:off x="1343" y="1031"/>
              <a:ext cx="57" cy="31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Oval 867"/>
            <p:cNvSpPr>
              <a:spLocks noChangeArrowheads="1"/>
            </p:cNvSpPr>
            <p:nvPr/>
          </p:nvSpPr>
          <p:spPr bwMode="auto">
            <a:xfrm>
              <a:off x="1326" y="1031"/>
              <a:ext cx="34" cy="31"/>
            </a:xfrm>
            <a:prstGeom prst="ellipse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Rectangle 868"/>
            <p:cNvSpPr>
              <a:spLocks noChangeArrowheads="1"/>
            </p:cNvSpPr>
            <p:nvPr/>
          </p:nvSpPr>
          <p:spPr bwMode="auto">
            <a:xfrm>
              <a:off x="3236" y="1040"/>
              <a:ext cx="104" cy="35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869"/>
            <p:cNvSpPr>
              <a:spLocks noChangeArrowheads="1"/>
            </p:cNvSpPr>
            <p:nvPr/>
          </p:nvSpPr>
          <p:spPr bwMode="auto">
            <a:xfrm>
              <a:off x="3258" y="1345"/>
              <a:ext cx="56" cy="56"/>
            </a:xfrm>
            <a:prstGeom prst="ellipse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Rectangle 870"/>
            <p:cNvSpPr>
              <a:spLocks noChangeArrowheads="1"/>
            </p:cNvSpPr>
            <p:nvPr/>
          </p:nvSpPr>
          <p:spPr bwMode="auto">
            <a:xfrm>
              <a:off x="3258" y="1075"/>
              <a:ext cx="8" cy="30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6" name="Rectangle 871"/>
            <p:cNvSpPr>
              <a:spLocks noChangeArrowheads="1"/>
            </p:cNvSpPr>
            <p:nvPr/>
          </p:nvSpPr>
          <p:spPr bwMode="auto">
            <a:xfrm>
              <a:off x="3306" y="1075"/>
              <a:ext cx="8" cy="30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7" name="Rectangle 872"/>
            <p:cNvSpPr>
              <a:spLocks noChangeArrowheads="1"/>
            </p:cNvSpPr>
            <p:nvPr/>
          </p:nvSpPr>
          <p:spPr bwMode="auto">
            <a:xfrm>
              <a:off x="3284" y="1388"/>
              <a:ext cx="8" cy="57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Freeform 873"/>
            <p:cNvSpPr/>
            <p:nvPr/>
          </p:nvSpPr>
          <p:spPr bwMode="auto">
            <a:xfrm>
              <a:off x="3266" y="1462"/>
              <a:ext cx="44" cy="70"/>
            </a:xfrm>
            <a:custGeom>
              <a:avLst/>
              <a:gdLst>
                <a:gd name="T0" fmla="*/ 5 w 10"/>
                <a:gd name="T1" fmla="*/ 16 h 16"/>
                <a:gd name="T2" fmla="*/ 4 w 10"/>
                <a:gd name="T3" fmla="*/ 16 h 16"/>
                <a:gd name="T4" fmla="*/ 0 w 10"/>
                <a:gd name="T5" fmla="*/ 12 h 16"/>
                <a:gd name="T6" fmla="*/ 1 w 10"/>
                <a:gd name="T7" fmla="*/ 11 h 16"/>
                <a:gd name="T8" fmla="*/ 2 w 10"/>
                <a:gd name="T9" fmla="*/ 11 h 16"/>
                <a:gd name="T10" fmla="*/ 4 w 10"/>
                <a:gd name="T11" fmla="*/ 14 h 16"/>
                <a:gd name="T12" fmla="*/ 7 w 10"/>
                <a:gd name="T13" fmla="*/ 12 h 16"/>
                <a:gd name="T14" fmla="*/ 6 w 10"/>
                <a:gd name="T15" fmla="*/ 8 h 16"/>
                <a:gd name="T16" fmla="*/ 4 w 10"/>
                <a:gd name="T17" fmla="*/ 4 h 16"/>
                <a:gd name="T18" fmla="*/ 4 w 10"/>
                <a:gd name="T19" fmla="*/ 1 h 16"/>
                <a:gd name="T20" fmla="*/ 5 w 10"/>
                <a:gd name="T21" fmla="*/ 0 h 16"/>
                <a:gd name="T22" fmla="*/ 6 w 10"/>
                <a:gd name="T23" fmla="*/ 1 h 16"/>
                <a:gd name="T24" fmla="*/ 6 w 10"/>
                <a:gd name="T25" fmla="*/ 4 h 16"/>
                <a:gd name="T26" fmla="*/ 7 w 10"/>
                <a:gd name="T27" fmla="*/ 6 h 16"/>
                <a:gd name="T28" fmla="*/ 9 w 10"/>
                <a:gd name="T29" fmla="*/ 13 h 16"/>
                <a:gd name="T30" fmla="*/ 5 w 10"/>
                <a:gd name="T3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" h="16">
                  <a:moveTo>
                    <a:pt x="5" y="16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2" y="16"/>
                    <a:pt x="0" y="14"/>
                    <a:pt x="0" y="12"/>
                  </a:cubicBezTo>
                  <a:cubicBezTo>
                    <a:pt x="0" y="11"/>
                    <a:pt x="0" y="11"/>
                    <a:pt x="1" y="11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2" y="13"/>
                    <a:pt x="4" y="14"/>
                    <a:pt x="4" y="14"/>
                  </a:cubicBezTo>
                  <a:cubicBezTo>
                    <a:pt x="6" y="14"/>
                    <a:pt x="7" y="13"/>
                    <a:pt x="7" y="12"/>
                  </a:cubicBezTo>
                  <a:cubicBezTo>
                    <a:pt x="8" y="10"/>
                    <a:pt x="7" y="9"/>
                    <a:pt x="6" y="8"/>
                  </a:cubicBezTo>
                  <a:cubicBezTo>
                    <a:pt x="5" y="7"/>
                    <a:pt x="4" y="6"/>
                    <a:pt x="4" y="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5" y="0"/>
                    <a:pt x="6" y="0"/>
                    <a:pt x="6" y="1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5"/>
                    <a:pt x="6" y="5"/>
                    <a:pt x="7" y="6"/>
                  </a:cubicBezTo>
                  <a:cubicBezTo>
                    <a:pt x="9" y="8"/>
                    <a:pt x="10" y="10"/>
                    <a:pt x="9" y="13"/>
                  </a:cubicBezTo>
                  <a:cubicBezTo>
                    <a:pt x="9" y="15"/>
                    <a:pt x="7" y="16"/>
                    <a:pt x="5" y="16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Oval 874"/>
            <p:cNvSpPr>
              <a:spLocks noChangeArrowheads="1"/>
            </p:cNvSpPr>
            <p:nvPr/>
          </p:nvSpPr>
          <p:spPr bwMode="auto">
            <a:xfrm>
              <a:off x="3266" y="1427"/>
              <a:ext cx="40" cy="39"/>
            </a:xfrm>
            <a:prstGeom prst="ellipse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Freeform 875"/>
            <p:cNvSpPr/>
            <p:nvPr/>
          </p:nvSpPr>
          <p:spPr bwMode="auto">
            <a:xfrm>
              <a:off x="1004" y="1044"/>
              <a:ext cx="313" cy="44"/>
            </a:xfrm>
            <a:custGeom>
              <a:avLst/>
              <a:gdLst>
                <a:gd name="T0" fmla="*/ 0 w 313"/>
                <a:gd name="T1" fmla="*/ 0 h 44"/>
                <a:gd name="T2" fmla="*/ 296 w 313"/>
                <a:gd name="T3" fmla="*/ 0 h 44"/>
                <a:gd name="T4" fmla="*/ 313 w 313"/>
                <a:gd name="T5" fmla="*/ 44 h 44"/>
                <a:gd name="T6" fmla="*/ 0 w 313"/>
                <a:gd name="T7" fmla="*/ 44 h 44"/>
                <a:gd name="T8" fmla="*/ 0 w 313"/>
                <a:gd name="T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3" h="44">
                  <a:moveTo>
                    <a:pt x="0" y="0"/>
                  </a:moveTo>
                  <a:lnTo>
                    <a:pt x="296" y="0"/>
                  </a:lnTo>
                  <a:lnTo>
                    <a:pt x="313" y="44"/>
                  </a:lnTo>
                  <a:lnTo>
                    <a:pt x="0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Rectangle 876"/>
            <p:cNvSpPr>
              <a:spLocks noChangeArrowheads="1"/>
            </p:cNvSpPr>
            <p:nvPr/>
          </p:nvSpPr>
          <p:spPr bwMode="auto">
            <a:xfrm>
              <a:off x="890" y="1336"/>
              <a:ext cx="457" cy="35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Freeform 877"/>
            <p:cNvSpPr/>
            <p:nvPr/>
          </p:nvSpPr>
          <p:spPr bwMode="auto">
            <a:xfrm>
              <a:off x="921" y="1088"/>
              <a:ext cx="96" cy="257"/>
            </a:xfrm>
            <a:custGeom>
              <a:avLst/>
              <a:gdLst>
                <a:gd name="T0" fmla="*/ 83 w 96"/>
                <a:gd name="T1" fmla="*/ 0 h 257"/>
                <a:gd name="T2" fmla="*/ 0 w 96"/>
                <a:gd name="T3" fmla="*/ 74 h 257"/>
                <a:gd name="T4" fmla="*/ 0 w 96"/>
                <a:gd name="T5" fmla="*/ 257 h 257"/>
                <a:gd name="T6" fmla="*/ 96 w 96"/>
                <a:gd name="T7" fmla="*/ 257 h 257"/>
                <a:gd name="T8" fmla="*/ 83 w 96"/>
                <a:gd name="T9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257">
                  <a:moveTo>
                    <a:pt x="83" y="0"/>
                  </a:moveTo>
                  <a:lnTo>
                    <a:pt x="0" y="74"/>
                  </a:lnTo>
                  <a:lnTo>
                    <a:pt x="0" y="257"/>
                  </a:lnTo>
                  <a:lnTo>
                    <a:pt x="96" y="257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3" name="Freeform 878"/>
            <p:cNvSpPr>
              <a:spLocks noEditPoints="1"/>
            </p:cNvSpPr>
            <p:nvPr/>
          </p:nvSpPr>
          <p:spPr bwMode="auto">
            <a:xfrm>
              <a:off x="1004" y="1088"/>
              <a:ext cx="417" cy="283"/>
            </a:xfrm>
            <a:custGeom>
              <a:avLst/>
              <a:gdLst>
                <a:gd name="T0" fmla="*/ 369 w 417"/>
                <a:gd name="T1" fmla="*/ 0 h 283"/>
                <a:gd name="T2" fmla="*/ 0 w 417"/>
                <a:gd name="T3" fmla="*/ 0 h 283"/>
                <a:gd name="T4" fmla="*/ 0 w 417"/>
                <a:gd name="T5" fmla="*/ 283 h 283"/>
                <a:gd name="T6" fmla="*/ 369 w 417"/>
                <a:gd name="T7" fmla="*/ 283 h 283"/>
                <a:gd name="T8" fmla="*/ 417 w 417"/>
                <a:gd name="T9" fmla="*/ 161 h 283"/>
                <a:gd name="T10" fmla="*/ 369 w 417"/>
                <a:gd name="T11" fmla="*/ 0 h 283"/>
                <a:gd name="T12" fmla="*/ 261 w 417"/>
                <a:gd name="T13" fmla="*/ 157 h 283"/>
                <a:gd name="T14" fmla="*/ 200 w 417"/>
                <a:gd name="T15" fmla="*/ 157 h 283"/>
                <a:gd name="T16" fmla="*/ 200 w 417"/>
                <a:gd name="T17" fmla="*/ 22 h 283"/>
                <a:gd name="T18" fmla="*/ 261 w 417"/>
                <a:gd name="T19" fmla="*/ 22 h 283"/>
                <a:gd name="T20" fmla="*/ 261 w 417"/>
                <a:gd name="T21" fmla="*/ 157 h 283"/>
                <a:gd name="T22" fmla="*/ 356 w 417"/>
                <a:gd name="T23" fmla="*/ 235 h 283"/>
                <a:gd name="T24" fmla="*/ 291 w 417"/>
                <a:gd name="T25" fmla="*/ 157 h 283"/>
                <a:gd name="T26" fmla="*/ 291 w 417"/>
                <a:gd name="T27" fmla="*/ 22 h 283"/>
                <a:gd name="T28" fmla="*/ 343 w 417"/>
                <a:gd name="T29" fmla="*/ 22 h 283"/>
                <a:gd name="T30" fmla="*/ 383 w 417"/>
                <a:gd name="T31" fmla="*/ 161 h 283"/>
                <a:gd name="T32" fmla="*/ 356 w 417"/>
                <a:gd name="T33" fmla="*/ 235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17" h="283">
                  <a:moveTo>
                    <a:pt x="369" y="0"/>
                  </a:moveTo>
                  <a:lnTo>
                    <a:pt x="0" y="0"/>
                  </a:lnTo>
                  <a:lnTo>
                    <a:pt x="0" y="283"/>
                  </a:lnTo>
                  <a:lnTo>
                    <a:pt x="369" y="283"/>
                  </a:lnTo>
                  <a:lnTo>
                    <a:pt x="417" y="161"/>
                  </a:lnTo>
                  <a:lnTo>
                    <a:pt x="369" y="0"/>
                  </a:lnTo>
                  <a:close/>
                  <a:moveTo>
                    <a:pt x="261" y="157"/>
                  </a:moveTo>
                  <a:lnTo>
                    <a:pt x="200" y="157"/>
                  </a:lnTo>
                  <a:lnTo>
                    <a:pt x="200" y="22"/>
                  </a:lnTo>
                  <a:lnTo>
                    <a:pt x="261" y="22"/>
                  </a:lnTo>
                  <a:lnTo>
                    <a:pt x="261" y="157"/>
                  </a:lnTo>
                  <a:close/>
                  <a:moveTo>
                    <a:pt x="356" y="235"/>
                  </a:moveTo>
                  <a:lnTo>
                    <a:pt x="291" y="157"/>
                  </a:lnTo>
                  <a:lnTo>
                    <a:pt x="291" y="22"/>
                  </a:lnTo>
                  <a:lnTo>
                    <a:pt x="343" y="22"/>
                  </a:lnTo>
                  <a:lnTo>
                    <a:pt x="383" y="161"/>
                  </a:lnTo>
                  <a:lnTo>
                    <a:pt x="356" y="235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4" name="Freeform 879"/>
            <p:cNvSpPr/>
            <p:nvPr/>
          </p:nvSpPr>
          <p:spPr bwMode="auto">
            <a:xfrm>
              <a:off x="1021" y="244"/>
              <a:ext cx="83" cy="809"/>
            </a:xfrm>
            <a:custGeom>
              <a:avLst/>
              <a:gdLst>
                <a:gd name="T0" fmla="*/ 17 w 83"/>
                <a:gd name="T1" fmla="*/ 809 h 809"/>
                <a:gd name="T2" fmla="*/ 0 w 83"/>
                <a:gd name="T3" fmla="*/ 805 h 809"/>
                <a:gd name="T4" fmla="*/ 65 w 83"/>
                <a:gd name="T5" fmla="*/ 0 h 809"/>
                <a:gd name="T6" fmla="*/ 83 w 83"/>
                <a:gd name="T7" fmla="*/ 0 h 809"/>
                <a:gd name="T8" fmla="*/ 17 w 83"/>
                <a:gd name="T9" fmla="*/ 809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809">
                  <a:moveTo>
                    <a:pt x="17" y="809"/>
                  </a:moveTo>
                  <a:lnTo>
                    <a:pt x="0" y="805"/>
                  </a:lnTo>
                  <a:lnTo>
                    <a:pt x="65" y="0"/>
                  </a:lnTo>
                  <a:lnTo>
                    <a:pt x="83" y="0"/>
                  </a:lnTo>
                  <a:lnTo>
                    <a:pt x="17" y="80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Freeform 880"/>
            <p:cNvSpPr/>
            <p:nvPr/>
          </p:nvSpPr>
          <p:spPr bwMode="auto">
            <a:xfrm>
              <a:off x="1051" y="244"/>
              <a:ext cx="83" cy="809"/>
            </a:xfrm>
            <a:custGeom>
              <a:avLst/>
              <a:gdLst>
                <a:gd name="T0" fmla="*/ 18 w 83"/>
                <a:gd name="T1" fmla="*/ 809 h 809"/>
                <a:gd name="T2" fmla="*/ 0 w 83"/>
                <a:gd name="T3" fmla="*/ 805 h 809"/>
                <a:gd name="T4" fmla="*/ 66 w 83"/>
                <a:gd name="T5" fmla="*/ 0 h 809"/>
                <a:gd name="T6" fmla="*/ 83 w 83"/>
                <a:gd name="T7" fmla="*/ 0 h 809"/>
                <a:gd name="T8" fmla="*/ 18 w 83"/>
                <a:gd name="T9" fmla="*/ 809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809">
                  <a:moveTo>
                    <a:pt x="18" y="809"/>
                  </a:moveTo>
                  <a:lnTo>
                    <a:pt x="0" y="805"/>
                  </a:lnTo>
                  <a:lnTo>
                    <a:pt x="66" y="0"/>
                  </a:lnTo>
                  <a:lnTo>
                    <a:pt x="83" y="0"/>
                  </a:lnTo>
                  <a:lnTo>
                    <a:pt x="18" y="80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6" name="Freeform 881"/>
            <p:cNvSpPr/>
            <p:nvPr/>
          </p:nvSpPr>
          <p:spPr bwMode="auto">
            <a:xfrm>
              <a:off x="1204" y="244"/>
              <a:ext cx="82" cy="809"/>
            </a:xfrm>
            <a:custGeom>
              <a:avLst/>
              <a:gdLst>
                <a:gd name="T0" fmla="*/ 65 w 82"/>
                <a:gd name="T1" fmla="*/ 809 h 809"/>
                <a:gd name="T2" fmla="*/ 0 w 82"/>
                <a:gd name="T3" fmla="*/ 0 h 809"/>
                <a:gd name="T4" fmla="*/ 17 w 82"/>
                <a:gd name="T5" fmla="*/ 0 h 809"/>
                <a:gd name="T6" fmla="*/ 82 w 82"/>
                <a:gd name="T7" fmla="*/ 805 h 809"/>
                <a:gd name="T8" fmla="*/ 65 w 82"/>
                <a:gd name="T9" fmla="*/ 809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809">
                  <a:moveTo>
                    <a:pt x="65" y="809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82" y="805"/>
                  </a:lnTo>
                  <a:lnTo>
                    <a:pt x="65" y="80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Freeform 882"/>
            <p:cNvSpPr/>
            <p:nvPr/>
          </p:nvSpPr>
          <p:spPr bwMode="auto">
            <a:xfrm>
              <a:off x="1173" y="244"/>
              <a:ext cx="83" cy="809"/>
            </a:xfrm>
            <a:custGeom>
              <a:avLst/>
              <a:gdLst>
                <a:gd name="T0" fmla="*/ 66 w 83"/>
                <a:gd name="T1" fmla="*/ 809 h 809"/>
                <a:gd name="T2" fmla="*/ 0 w 83"/>
                <a:gd name="T3" fmla="*/ 0 h 809"/>
                <a:gd name="T4" fmla="*/ 18 w 83"/>
                <a:gd name="T5" fmla="*/ 0 h 809"/>
                <a:gd name="T6" fmla="*/ 83 w 83"/>
                <a:gd name="T7" fmla="*/ 805 h 809"/>
                <a:gd name="T8" fmla="*/ 66 w 83"/>
                <a:gd name="T9" fmla="*/ 809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809">
                  <a:moveTo>
                    <a:pt x="66" y="809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83" y="805"/>
                  </a:lnTo>
                  <a:lnTo>
                    <a:pt x="66" y="80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Rectangle 883"/>
            <p:cNvSpPr>
              <a:spLocks noChangeArrowheads="1"/>
            </p:cNvSpPr>
            <p:nvPr/>
          </p:nvSpPr>
          <p:spPr bwMode="auto">
            <a:xfrm>
              <a:off x="1091" y="244"/>
              <a:ext cx="126" cy="87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Rectangle 884"/>
            <p:cNvSpPr>
              <a:spLocks noChangeArrowheads="1"/>
            </p:cNvSpPr>
            <p:nvPr/>
          </p:nvSpPr>
          <p:spPr bwMode="auto">
            <a:xfrm>
              <a:off x="1108" y="200"/>
              <a:ext cx="96" cy="44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Rectangle 885"/>
            <p:cNvSpPr>
              <a:spLocks noChangeArrowheads="1"/>
            </p:cNvSpPr>
            <p:nvPr/>
          </p:nvSpPr>
          <p:spPr bwMode="auto">
            <a:xfrm>
              <a:off x="1073" y="561"/>
              <a:ext cx="161" cy="18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1" name="Rectangle 886"/>
            <p:cNvSpPr>
              <a:spLocks noChangeArrowheads="1"/>
            </p:cNvSpPr>
            <p:nvPr/>
          </p:nvSpPr>
          <p:spPr bwMode="auto">
            <a:xfrm>
              <a:off x="1047" y="805"/>
              <a:ext cx="209" cy="17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2" name="Freeform 887"/>
            <p:cNvSpPr/>
            <p:nvPr/>
          </p:nvSpPr>
          <p:spPr bwMode="auto">
            <a:xfrm>
              <a:off x="1091" y="331"/>
              <a:ext cx="148" cy="243"/>
            </a:xfrm>
            <a:custGeom>
              <a:avLst/>
              <a:gdLst>
                <a:gd name="T0" fmla="*/ 139 w 148"/>
                <a:gd name="T1" fmla="*/ 243 h 243"/>
                <a:gd name="T2" fmla="*/ 0 w 148"/>
                <a:gd name="T3" fmla="*/ 4 h 243"/>
                <a:gd name="T4" fmla="*/ 4 w 148"/>
                <a:gd name="T5" fmla="*/ 0 h 243"/>
                <a:gd name="T6" fmla="*/ 148 w 148"/>
                <a:gd name="T7" fmla="*/ 239 h 243"/>
                <a:gd name="T8" fmla="*/ 139 w 148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243">
                  <a:moveTo>
                    <a:pt x="139" y="243"/>
                  </a:moveTo>
                  <a:lnTo>
                    <a:pt x="0" y="4"/>
                  </a:lnTo>
                  <a:lnTo>
                    <a:pt x="4" y="0"/>
                  </a:lnTo>
                  <a:lnTo>
                    <a:pt x="148" y="239"/>
                  </a:lnTo>
                  <a:lnTo>
                    <a:pt x="139" y="243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3" name="Freeform 888"/>
            <p:cNvSpPr/>
            <p:nvPr/>
          </p:nvSpPr>
          <p:spPr bwMode="auto">
            <a:xfrm>
              <a:off x="1069" y="331"/>
              <a:ext cx="148" cy="243"/>
            </a:xfrm>
            <a:custGeom>
              <a:avLst/>
              <a:gdLst>
                <a:gd name="T0" fmla="*/ 9 w 148"/>
                <a:gd name="T1" fmla="*/ 243 h 243"/>
                <a:gd name="T2" fmla="*/ 0 w 148"/>
                <a:gd name="T3" fmla="*/ 239 h 243"/>
                <a:gd name="T4" fmla="*/ 143 w 148"/>
                <a:gd name="T5" fmla="*/ 0 h 243"/>
                <a:gd name="T6" fmla="*/ 148 w 148"/>
                <a:gd name="T7" fmla="*/ 4 h 243"/>
                <a:gd name="T8" fmla="*/ 9 w 148"/>
                <a:gd name="T9" fmla="*/ 243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243">
                  <a:moveTo>
                    <a:pt x="9" y="243"/>
                  </a:moveTo>
                  <a:lnTo>
                    <a:pt x="0" y="239"/>
                  </a:lnTo>
                  <a:lnTo>
                    <a:pt x="143" y="0"/>
                  </a:lnTo>
                  <a:lnTo>
                    <a:pt x="148" y="4"/>
                  </a:lnTo>
                  <a:lnTo>
                    <a:pt x="9" y="243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4" name="Freeform 889"/>
            <p:cNvSpPr/>
            <p:nvPr/>
          </p:nvSpPr>
          <p:spPr bwMode="auto">
            <a:xfrm>
              <a:off x="1069" y="570"/>
              <a:ext cx="191" cy="244"/>
            </a:xfrm>
            <a:custGeom>
              <a:avLst/>
              <a:gdLst>
                <a:gd name="T0" fmla="*/ 183 w 191"/>
                <a:gd name="T1" fmla="*/ 244 h 244"/>
                <a:gd name="T2" fmla="*/ 0 w 191"/>
                <a:gd name="T3" fmla="*/ 4 h 244"/>
                <a:gd name="T4" fmla="*/ 9 w 191"/>
                <a:gd name="T5" fmla="*/ 0 h 244"/>
                <a:gd name="T6" fmla="*/ 191 w 191"/>
                <a:gd name="T7" fmla="*/ 239 h 244"/>
                <a:gd name="T8" fmla="*/ 183 w 191"/>
                <a:gd name="T9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1" h="244">
                  <a:moveTo>
                    <a:pt x="183" y="244"/>
                  </a:moveTo>
                  <a:lnTo>
                    <a:pt x="0" y="4"/>
                  </a:lnTo>
                  <a:lnTo>
                    <a:pt x="9" y="0"/>
                  </a:lnTo>
                  <a:lnTo>
                    <a:pt x="191" y="239"/>
                  </a:lnTo>
                  <a:lnTo>
                    <a:pt x="183" y="244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5" name="Freeform 890"/>
            <p:cNvSpPr/>
            <p:nvPr/>
          </p:nvSpPr>
          <p:spPr bwMode="auto">
            <a:xfrm>
              <a:off x="1047" y="809"/>
              <a:ext cx="235" cy="244"/>
            </a:xfrm>
            <a:custGeom>
              <a:avLst/>
              <a:gdLst>
                <a:gd name="T0" fmla="*/ 226 w 235"/>
                <a:gd name="T1" fmla="*/ 244 h 244"/>
                <a:gd name="T2" fmla="*/ 0 w 235"/>
                <a:gd name="T3" fmla="*/ 9 h 244"/>
                <a:gd name="T4" fmla="*/ 4 w 235"/>
                <a:gd name="T5" fmla="*/ 0 h 244"/>
                <a:gd name="T6" fmla="*/ 235 w 235"/>
                <a:gd name="T7" fmla="*/ 240 h 244"/>
                <a:gd name="T8" fmla="*/ 226 w 235"/>
                <a:gd name="T9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244">
                  <a:moveTo>
                    <a:pt x="226" y="244"/>
                  </a:moveTo>
                  <a:lnTo>
                    <a:pt x="0" y="9"/>
                  </a:lnTo>
                  <a:lnTo>
                    <a:pt x="4" y="0"/>
                  </a:lnTo>
                  <a:lnTo>
                    <a:pt x="235" y="240"/>
                  </a:lnTo>
                  <a:lnTo>
                    <a:pt x="226" y="244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6" name="Freeform 891"/>
            <p:cNvSpPr/>
            <p:nvPr/>
          </p:nvSpPr>
          <p:spPr bwMode="auto">
            <a:xfrm>
              <a:off x="1025" y="809"/>
              <a:ext cx="235" cy="244"/>
            </a:xfrm>
            <a:custGeom>
              <a:avLst/>
              <a:gdLst>
                <a:gd name="T0" fmla="*/ 9 w 235"/>
                <a:gd name="T1" fmla="*/ 244 h 244"/>
                <a:gd name="T2" fmla="*/ 0 w 235"/>
                <a:gd name="T3" fmla="*/ 240 h 244"/>
                <a:gd name="T4" fmla="*/ 227 w 235"/>
                <a:gd name="T5" fmla="*/ 0 h 244"/>
                <a:gd name="T6" fmla="*/ 235 w 235"/>
                <a:gd name="T7" fmla="*/ 5 h 244"/>
                <a:gd name="T8" fmla="*/ 9 w 235"/>
                <a:gd name="T9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244">
                  <a:moveTo>
                    <a:pt x="9" y="244"/>
                  </a:moveTo>
                  <a:lnTo>
                    <a:pt x="0" y="240"/>
                  </a:lnTo>
                  <a:lnTo>
                    <a:pt x="227" y="0"/>
                  </a:lnTo>
                  <a:lnTo>
                    <a:pt x="235" y="5"/>
                  </a:lnTo>
                  <a:lnTo>
                    <a:pt x="9" y="244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7" name="Freeform 892"/>
            <p:cNvSpPr/>
            <p:nvPr/>
          </p:nvSpPr>
          <p:spPr bwMode="auto">
            <a:xfrm>
              <a:off x="1047" y="570"/>
              <a:ext cx="192" cy="244"/>
            </a:xfrm>
            <a:custGeom>
              <a:avLst/>
              <a:gdLst>
                <a:gd name="T0" fmla="*/ 4 w 192"/>
                <a:gd name="T1" fmla="*/ 244 h 244"/>
                <a:gd name="T2" fmla="*/ 0 w 192"/>
                <a:gd name="T3" fmla="*/ 239 h 244"/>
                <a:gd name="T4" fmla="*/ 183 w 192"/>
                <a:gd name="T5" fmla="*/ 0 h 244"/>
                <a:gd name="T6" fmla="*/ 192 w 192"/>
                <a:gd name="T7" fmla="*/ 4 h 244"/>
                <a:gd name="T8" fmla="*/ 4 w 192"/>
                <a:gd name="T9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244">
                  <a:moveTo>
                    <a:pt x="4" y="244"/>
                  </a:moveTo>
                  <a:lnTo>
                    <a:pt x="0" y="239"/>
                  </a:lnTo>
                  <a:lnTo>
                    <a:pt x="183" y="0"/>
                  </a:lnTo>
                  <a:lnTo>
                    <a:pt x="192" y="4"/>
                  </a:lnTo>
                  <a:lnTo>
                    <a:pt x="4" y="244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8" name="Rectangle 893"/>
            <p:cNvSpPr>
              <a:spLocks noChangeArrowheads="1"/>
            </p:cNvSpPr>
            <p:nvPr/>
          </p:nvSpPr>
          <p:spPr bwMode="auto">
            <a:xfrm>
              <a:off x="1121" y="313"/>
              <a:ext cx="9" cy="749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9" name="Rectangle 894"/>
            <p:cNvSpPr>
              <a:spLocks noChangeArrowheads="1"/>
            </p:cNvSpPr>
            <p:nvPr/>
          </p:nvSpPr>
          <p:spPr bwMode="auto">
            <a:xfrm>
              <a:off x="1178" y="313"/>
              <a:ext cx="8" cy="749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Oval 895"/>
            <p:cNvSpPr>
              <a:spLocks noChangeArrowheads="1"/>
            </p:cNvSpPr>
            <p:nvPr/>
          </p:nvSpPr>
          <p:spPr bwMode="auto">
            <a:xfrm>
              <a:off x="1117" y="148"/>
              <a:ext cx="74" cy="74"/>
            </a:xfrm>
            <a:prstGeom prst="ellipse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Freeform 896"/>
            <p:cNvSpPr>
              <a:spLocks noEditPoints="1"/>
            </p:cNvSpPr>
            <p:nvPr/>
          </p:nvSpPr>
          <p:spPr bwMode="auto">
            <a:xfrm>
              <a:off x="1291" y="997"/>
              <a:ext cx="104" cy="100"/>
            </a:xfrm>
            <a:custGeom>
              <a:avLst/>
              <a:gdLst>
                <a:gd name="T0" fmla="*/ 12 w 24"/>
                <a:gd name="T1" fmla="*/ 23 h 23"/>
                <a:gd name="T2" fmla="*/ 0 w 24"/>
                <a:gd name="T3" fmla="*/ 12 h 23"/>
                <a:gd name="T4" fmla="*/ 12 w 24"/>
                <a:gd name="T5" fmla="*/ 0 h 23"/>
                <a:gd name="T6" fmla="*/ 24 w 24"/>
                <a:gd name="T7" fmla="*/ 12 h 23"/>
                <a:gd name="T8" fmla="*/ 12 w 24"/>
                <a:gd name="T9" fmla="*/ 23 h 23"/>
                <a:gd name="T10" fmla="*/ 12 w 24"/>
                <a:gd name="T11" fmla="*/ 4 h 23"/>
                <a:gd name="T12" fmla="*/ 4 w 24"/>
                <a:gd name="T13" fmla="*/ 12 h 23"/>
                <a:gd name="T14" fmla="*/ 12 w 24"/>
                <a:gd name="T15" fmla="*/ 19 h 23"/>
                <a:gd name="T16" fmla="*/ 20 w 24"/>
                <a:gd name="T17" fmla="*/ 12 h 23"/>
                <a:gd name="T18" fmla="*/ 12 w 24"/>
                <a:gd name="T1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8"/>
                    <a:pt x="19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7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7"/>
                    <a:pt x="16" y="4"/>
                    <a:pt x="12" y="4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Freeform 897"/>
            <p:cNvSpPr/>
            <p:nvPr/>
          </p:nvSpPr>
          <p:spPr bwMode="auto">
            <a:xfrm>
              <a:off x="1186" y="287"/>
              <a:ext cx="362" cy="579"/>
            </a:xfrm>
            <a:custGeom>
              <a:avLst/>
              <a:gdLst>
                <a:gd name="T0" fmla="*/ 353 w 362"/>
                <a:gd name="T1" fmla="*/ 579 h 579"/>
                <a:gd name="T2" fmla="*/ 0 w 362"/>
                <a:gd name="T3" fmla="*/ 5 h 579"/>
                <a:gd name="T4" fmla="*/ 9 w 362"/>
                <a:gd name="T5" fmla="*/ 0 h 579"/>
                <a:gd name="T6" fmla="*/ 362 w 362"/>
                <a:gd name="T7" fmla="*/ 575 h 579"/>
                <a:gd name="T8" fmla="*/ 353 w 362"/>
                <a:gd name="T9" fmla="*/ 579 h 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2" h="579">
                  <a:moveTo>
                    <a:pt x="353" y="579"/>
                  </a:moveTo>
                  <a:lnTo>
                    <a:pt x="0" y="5"/>
                  </a:lnTo>
                  <a:lnTo>
                    <a:pt x="9" y="0"/>
                  </a:lnTo>
                  <a:lnTo>
                    <a:pt x="362" y="575"/>
                  </a:lnTo>
                  <a:lnTo>
                    <a:pt x="353" y="57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Freeform 898"/>
            <p:cNvSpPr/>
            <p:nvPr/>
          </p:nvSpPr>
          <p:spPr bwMode="auto">
            <a:xfrm>
              <a:off x="1165" y="144"/>
              <a:ext cx="2088" cy="722"/>
            </a:xfrm>
            <a:custGeom>
              <a:avLst/>
              <a:gdLst>
                <a:gd name="T0" fmla="*/ 2084 w 2088"/>
                <a:gd name="T1" fmla="*/ 722 h 722"/>
                <a:gd name="T2" fmla="*/ 0 w 2088"/>
                <a:gd name="T3" fmla="*/ 8 h 722"/>
                <a:gd name="T4" fmla="*/ 0 w 2088"/>
                <a:gd name="T5" fmla="*/ 0 h 722"/>
                <a:gd name="T6" fmla="*/ 2088 w 2088"/>
                <a:gd name="T7" fmla="*/ 713 h 722"/>
                <a:gd name="T8" fmla="*/ 2084 w 2088"/>
                <a:gd name="T9" fmla="*/ 722 h 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8" h="722">
                  <a:moveTo>
                    <a:pt x="2084" y="722"/>
                  </a:moveTo>
                  <a:lnTo>
                    <a:pt x="0" y="8"/>
                  </a:lnTo>
                  <a:lnTo>
                    <a:pt x="0" y="0"/>
                  </a:lnTo>
                  <a:lnTo>
                    <a:pt x="2088" y="713"/>
                  </a:lnTo>
                  <a:lnTo>
                    <a:pt x="2084" y="722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Freeform 899"/>
            <p:cNvSpPr/>
            <p:nvPr/>
          </p:nvSpPr>
          <p:spPr bwMode="auto">
            <a:xfrm>
              <a:off x="1160" y="148"/>
              <a:ext cx="853" cy="718"/>
            </a:xfrm>
            <a:custGeom>
              <a:avLst/>
              <a:gdLst>
                <a:gd name="T0" fmla="*/ 844 w 853"/>
                <a:gd name="T1" fmla="*/ 718 h 718"/>
                <a:gd name="T2" fmla="*/ 0 w 853"/>
                <a:gd name="T3" fmla="*/ 4 h 718"/>
                <a:gd name="T4" fmla="*/ 9 w 853"/>
                <a:gd name="T5" fmla="*/ 0 h 718"/>
                <a:gd name="T6" fmla="*/ 853 w 853"/>
                <a:gd name="T7" fmla="*/ 714 h 718"/>
                <a:gd name="T8" fmla="*/ 844 w 853"/>
                <a:gd name="T9" fmla="*/ 718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3" h="718">
                  <a:moveTo>
                    <a:pt x="844" y="718"/>
                  </a:moveTo>
                  <a:lnTo>
                    <a:pt x="0" y="4"/>
                  </a:lnTo>
                  <a:lnTo>
                    <a:pt x="9" y="0"/>
                  </a:lnTo>
                  <a:lnTo>
                    <a:pt x="853" y="714"/>
                  </a:lnTo>
                  <a:lnTo>
                    <a:pt x="844" y="718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Rectangle 900"/>
            <p:cNvSpPr>
              <a:spLocks noChangeArrowheads="1"/>
            </p:cNvSpPr>
            <p:nvPr/>
          </p:nvSpPr>
          <p:spPr bwMode="auto">
            <a:xfrm>
              <a:off x="351" y="1044"/>
              <a:ext cx="661" cy="44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Rectangle 901"/>
            <p:cNvSpPr>
              <a:spLocks noChangeArrowheads="1"/>
            </p:cNvSpPr>
            <p:nvPr/>
          </p:nvSpPr>
          <p:spPr bwMode="auto">
            <a:xfrm>
              <a:off x="421" y="953"/>
              <a:ext cx="56" cy="257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Rectangle 902"/>
            <p:cNvSpPr>
              <a:spLocks noChangeArrowheads="1"/>
            </p:cNvSpPr>
            <p:nvPr/>
          </p:nvSpPr>
          <p:spPr bwMode="auto">
            <a:xfrm>
              <a:off x="486" y="953"/>
              <a:ext cx="56" cy="257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8" name="Rectangle 903"/>
            <p:cNvSpPr>
              <a:spLocks noChangeArrowheads="1"/>
            </p:cNvSpPr>
            <p:nvPr/>
          </p:nvSpPr>
          <p:spPr bwMode="auto">
            <a:xfrm>
              <a:off x="551" y="953"/>
              <a:ext cx="57" cy="257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9" name="Rectangle 904"/>
            <p:cNvSpPr>
              <a:spLocks noChangeArrowheads="1"/>
            </p:cNvSpPr>
            <p:nvPr/>
          </p:nvSpPr>
          <p:spPr bwMode="auto">
            <a:xfrm>
              <a:off x="616" y="953"/>
              <a:ext cx="57" cy="257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0" name="Rectangle 905"/>
            <p:cNvSpPr>
              <a:spLocks noChangeArrowheads="1"/>
            </p:cNvSpPr>
            <p:nvPr/>
          </p:nvSpPr>
          <p:spPr bwMode="auto">
            <a:xfrm>
              <a:off x="682" y="953"/>
              <a:ext cx="56" cy="257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1" name="Freeform 906"/>
            <p:cNvSpPr/>
            <p:nvPr/>
          </p:nvSpPr>
          <p:spPr bwMode="auto">
            <a:xfrm>
              <a:off x="320" y="940"/>
              <a:ext cx="723" cy="70"/>
            </a:xfrm>
            <a:custGeom>
              <a:avLst/>
              <a:gdLst>
                <a:gd name="T0" fmla="*/ 164 w 166"/>
                <a:gd name="T1" fmla="*/ 16 h 16"/>
                <a:gd name="T2" fmla="*/ 9 w 166"/>
                <a:gd name="T3" fmla="*/ 16 h 16"/>
                <a:gd name="T4" fmla="*/ 0 w 166"/>
                <a:gd name="T5" fmla="*/ 8 h 16"/>
                <a:gd name="T6" fmla="*/ 9 w 166"/>
                <a:gd name="T7" fmla="*/ 0 h 16"/>
                <a:gd name="T8" fmla="*/ 166 w 166"/>
                <a:gd name="T9" fmla="*/ 0 h 16"/>
                <a:gd name="T10" fmla="*/ 166 w 166"/>
                <a:gd name="T11" fmla="*/ 2 h 16"/>
                <a:gd name="T12" fmla="*/ 9 w 166"/>
                <a:gd name="T13" fmla="*/ 2 h 16"/>
                <a:gd name="T14" fmla="*/ 2 w 166"/>
                <a:gd name="T15" fmla="*/ 8 h 16"/>
                <a:gd name="T16" fmla="*/ 9 w 166"/>
                <a:gd name="T17" fmla="*/ 14 h 16"/>
                <a:gd name="T18" fmla="*/ 164 w 166"/>
                <a:gd name="T19" fmla="*/ 14 h 16"/>
                <a:gd name="T20" fmla="*/ 164 w 166"/>
                <a:gd name="T2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6" h="16">
                  <a:moveTo>
                    <a:pt x="164" y="16"/>
                  </a:moveTo>
                  <a:cubicBezTo>
                    <a:pt x="9" y="16"/>
                    <a:pt x="9" y="16"/>
                    <a:pt x="9" y="16"/>
                  </a:cubicBezTo>
                  <a:cubicBezTo>
                    <a:pt x="3" y="16"/>
                    <a:pt x="0" y="12"/>
                    <a:pt x="0" y="8"/>
                  </a:cubicBezTo>
                  <a:cubicBezTo>
                    <a:pt x="0" y="4"/>
                    <a:pt x="3" y="0"/>
                    <a:pt x="9" y="0"/>
                  </a:cubicBezTo>
                  <a:cubicBezTo>
                    <a:pt x="166" y="0"/>
                    <a:pt x="166" y="0"/>
                    <a:pt x="166" y="0"/>
                  </a:cubicBezTo>
                  <a:cubicBezTo>
                    <a:pt x="166" y="2"/>
                    <a:pt x="166" y="2"/>
                    <a:pt x="166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4" y="2"/>
                    <a:pt x="2" y="5"/>
                    <a:pt x="2" y="8"/>
                  </a:cubicBezTo>
                  <a:cubicBezTo>
                    <a:pt x="2" y="11"/>
                    <a:pt x="4" y="14"/>
                    <a:pt x="9" y="14"/>
                  </a:cubicBezTo>
                  <a:cubicBezTo>
                    <a:pt x="164" y="14"/>
                    <a:pt x="164" y="14"/>
                    <a:pt x="164" y="14"/>
                  </a:cubicBezTo>
                  <a:lnTo>
                    <a:pt x="164" y="16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2" name="Rectangle 907"/>
            <p:cNvSpPr>
              <a:spLocks noChangeArrowheads="1"/>
            </p:cNvSpPr>
            <p:nvPr/>
          </p:nvSpPr>
          <p:spPr bwMode="auto">
            <a:xfrm>
              <a:off x="351" y="944"/>
              <a:ext cx="17" cy="109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3" name="Rectangle 908"/>
            <p:cNvSpPr>
              <a:spLocks noChangeArrowheads="1"/>
            </p:cNvSpPr>
            <p:nvPr/>
          </p:nvSpPr>
          <p:spPr bwMode="auto">
            <a:xfrm>
              <a:off x="760" y="944"/>
              <a:ext cx="9" cy="109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4" name="Rectangle 909"/>
            <p:cNvSpPr>
              <a:spLocks noChangeArrowheads="1"/>
            </p:cNvSpPr>
            <p:nvPr/>
          </p:nvSpPr>
          <p:spPr bwMode="auto">
            <a:xfrm>
              <a:off x="799" y="944"/>
              <a:ext cx="9" cy="109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5" name="Rectangle 910"/>
            <p:cNvSpPr>
              <a:spLocks noChangeArrowheads="1"/>
            </p:cNvSpPr>
            <p:nvPr/>
          </p:nvSpPr>
          <p:spPr bwMode="auto">
            <a:xfrm>
              <a:off x="908" y="944"/>
              <a:ext cx="9" cy="109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6" name="Rectangle 911"/>
            <p:cNvSpPr>
              <a:spLocks noChangeArrowheads="1"/>
            </p:cNvSpPr>
            <p:nvPr/>
          </p:nvSpPr>
          <p:spPr bwMode="auto">
            <a:xfrm>
              <a:off x="943" y="944"/>
              <a:ext cx="8" cy="109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7" name="Oval 912"/>
            <p:cNvSpPr>
              <a:spLocks noChangeArrowheads="1"/>
            </p:cNvSpPr>
            <p:nvPr/>
          </p:nvSpPr>
          <p:spPr bwMode="auto">
            <a:xfrm>
              <a:off x="360" y="1014"/>
              <a:ext cx="52" cy="52"/>
            </a:xfrm>
            <a:prstGeom prst="ellipse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8" name="Rectangle 913"/>
            <p:cNvSpPr>
              <a:spLocks noChangeArrowheads="1"/>
            </p:cNvSpPr>
            <p:nvPr/>
          </p:nvSpPr>
          <p:spPr bwMode="auto">
            <a:xfrm>
              <a:off x="1021" y="1371"/>
              <a:ext cx="17" cy="2698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9" name="Rectangle 914"/>
            <p:cNvSpPr>
              <a:spLocks noChangeArrowheads="1"/>
            </p:cNvSpPr>
            <p:nvPr/>
          </p:nvSpPr>
          <p:spPr bwMode="auto">
            <a:xfrm>
              <a:off x="1269" y="1371"/>
              <a:ext cx="17" cy="2698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0" name="Rectangle 915"/>
            <p:cNvSpPr>
              <a:spLocks noChangeArrowheads="1"/>
            </p:cNvSpPr>
            <p:nvPr/>
          </p:nvSpPr>
          <p:spPr bwMode="auto">
            <a:xfrm>
              <a:off x="1030" y="1371"/>
              <a:ext cx="248" cy="52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1" name="Freeform 916"/>
            <p:cNvSpPr/>
            <p:nvPr/>
          </p:nvSpPr>
          <p:spPr bwMode="auto">
            <a:xfrm>
              <a:off x="1030" y="1414"/>
              <a:ext cx="248" cy="248"/>
            </a:xfrm>
            <a:custGeom>
              <a:avLst/>
              <a:gdLst>
                <a:gd name="T0" fmla="*/ 239 w 248"/>
                <a:gd name="T1" fmla="*/ 248 h 248"/>
                <a:gd name="T2" fmla="*/ 0 w 248"/>
                <a:gd name="T3" fmla="*/ 9 h 248"/>
                <a:gd name="T4" fmla="*/ 8 w 248"/>
                <a:gd name="T5" fmla="*/ 0 h 248"/>
                <a:gd name="T6" fmla="*/ 248 w 248"/>
                <a:gd name="T7" fmla="*/ 244 h 248"/>
                <a:gd name="T8" fmla="*/ 239 w 248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248">
                  <a:moveTo>
                    <a:pt x="239" y="248"/>
                  </a:moveTo>
                  <a:lnTo>
                    <a:pt x="0" y="9"/>
                  </a:lnTo>
                  <a:lnTo>
                    <a:pt x="8" y="0"/>
                  </a:lnTo>
                  <a:lnTo>
                    <a:pt x="248" y="244"/>
                  </a:lnTo>
                  <a:lnTo>
                    <a:pt x="239" y="248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2" name="Freeform 917"/>
            <p:cNvSpPr/>
            <p:nvPr/>
          </p:nvSpPr>
          <p:spPr bwMode="auto">
            <a:xfrm>
              <a:off x="1030" y="1414"/>
              <a:ext cx="248" cy="248"/>
            </a:xfrm>
            <a:custGeom>
              <a:avLst/>
              <a:gdLst>
                <a:gd name="T0" fmla="*/ 8 w 248"/>
                <a:gd name="T1" fmla="*/ 248 h 248"/>
                <a:gd name="T2" fmla="*/ 0 w 248"/>
                <a:gd name="T3" fmla="*/ 244 h 248"/>
                <a:gd name="T4" fmla="*/ 239 w 248"/>
                <a:gd name="T5" fmla="*/ 0 h 248"/>
                <a:gd name="T6" fmla="*/ 248 w 248"/>
                <a:gd name="T7" fmla="*/ 9 h 248"/>
                <a:gd name="T8" fmla="*/ 8 w 248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248">
                  <a:moveTo>
                    <a:pt x="8" y="248"/>
                  </a:moveTo>
                  <a:lnTo>
                    <a:pt x="0" y="244"/>
                  </a:lnTo>
                  <a:lnTo>
                    <a:pt x="239" y="0"/>
                  </a:lnTo>
                  <a:lnTo>
                    <a:pt x="248" y="9"/>
                  </a:lnTo>
                  <a:lnTo>
                    <a:pt x="8" y="248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3" name="Rectangle 918"/>
            <p:cNvSpPr>
              <a:spLocks noChangeArrowheads="1"/>
            </p:cNvSpPr>
            <p:nvPr/>
          </p:nvSpPr>
          <p:spPr bwMode="auto">
            <a:xfrm>
              <a:off x="1030" y="1649"/>
              <a:ext cx="248" cy="18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4" name="Freeform 919"/>
            <p:cNvSpPr/>
            <p:nvPr/>
          </p:nvSpPr>
          <p:spPr bwMode="auto">
            <a:xfrm>
              <a:off x="1030" y="1658"/>
              <a:ext cx="248" cy="244"/>
            </a:xfrm>
            <a:custGeom>
              <a:avLst/>
              <a:gdLst>
                <a:gd name="T0" fmla="*/ 239 w 248"/>
                <a:gd name="T1" fmla="*/ 244 h 244"/>
                <a:gd name="T2" fmla="*/ 0 w 248"/>
                <a:gd name="T3" fmla="*/ 4 h 244"/>
                <a:gd name="T4" fmla="*/ 8 w 248"/>
                <a:gd name="T5" fmla="*/ 0 h 244"/>
                <a:gd name="T6" fmla="*/ 248 w 248"/>
                <a:gd name="T7" fmla="*/ 239 h 244"/>
                <a:gd name="T8" fmla="*/ 239 w 248"/>
                <a:gd name="T9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244">
                  <a:moveTo>
                    <a:pt x="239" y="244"/>
                  </a:moveTo>
                  <a:lnTo>
                    <a:pt x="0" y="4"/>
                  </a:lnTo>
                  <a:lnTo>
                    <a:pt x="8" y="0"/>
                  </a:lnTo>
                  <a:lnTo>
                    <a:pt x="248" y="239"/>
                  </a:lnTo>
                  <a:lnTo>
                    <a:pt x="239" y="244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5" name="Freeform 920"/>
            <p:cNvSpPr/>
            <p:nvPr/>
          </p:nvSpPr>
          <p:spPr bwMode="auto">
            <a:xfrm>
              <a:off x="1030" y="1658"/>
              <a:ext cx="248" cy="244"/>
            </a:xfrm>
            <a:custGeom>
              <a:avLst/>
              <a:gdLst>
                <a:gd name="T0" fmla="*/ 8 w 248"/>
                <a:gd name="T1" fmla="*/ 244 h 244"/>
                <a:gd name="T2" fmla="*/ 0 w 248"/>
                <a:gd name="T3" fmla="*/ 239 h 244"/>
                <a:gd name="T4" fmla="*/ 239 w 248"/>
                <a:gd name="T5" fmla="*/ 0 h 244"/>
                <a:gd name="T6" fmla="*/ 248 w 248"/>
                <a:gd name="T7" fmla="*/ 4 h 244"/>
                <a:gd name="T8" fmla="*/ 8 w 248"/>
                <a:gd name="T9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244">
                  <a:moveTo>
                    <a:pt x="8" y="244"/>
                  </a:moveTo>
                  <a:lnTo>
                    <a:pt x="0" y="239"/>
                  </a:lnTo>
                  <a:lnTo>
                    <a:pt x="239" y="0"/>
                  </a:lnTo>
                  <a:lnTo>
                    <a:pt x="248" y="4"/>
                  </a:lnTo>
                  <a:lnTo>
                    <a:pt x="8" y="244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6" name="Rectangle 921"/>
            <p:cNvSpPr>
              <a:spLocks noChangeArrowheads="1"/>
            </p:cNvSpPr>
            <p:nvPr/>
          </p:nvSpPr>
          <p:spPr bwMode="auto">
            <a:xfrm>
              <a:off x="1030" y="1893"/>
              <a:ext cx="248" cy="17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7" name="Freeform 922"/>
            <p:cNvSpPr/>
            <p:nvPr/>
          </p:nvSpPr>
          <p:spPr bwMode="auto">
            <a:xfrm>
              <a:off x="1030" y="1897"/>
              <a:ext cx="248" cy="244"/>
            </a:xfrm>
            <a:custGeom>
              <a:avLst/>
              <a:gdLst>
                <a:gd name="T0" fmla="*/ 239 w 248"/>
                <a:gd name="T1" fmla="*/ 244 h 244"/>
                <a:gd name="T2" fmla="*/ 0 w 248"/>
                <a:gd name="T3" fmla="*/ 5 h 244"/>
                <a:gd name="T4" fmla="*/ 8 w 248"/>
                <a:gd name="T5" fmla="*/ 0 h 244"/>
                <a:gd name="T6" fmla="*/ 248 w 248"/>
                <a:gd name="T7" fmla="*/ 240 h 244"/>
                <a:gd name="T8" fmla="*/ 239 w 248"/>
                <a:gd name="T9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244">
                  <a:moveTo>
                    <a:pt x="239" y="244"/>
                  </a:moveTo>
                  <a:lnTo>
                    <a:pt x="0" y="5"/>
                  </a:lnTo>
                  <a:lnTo>
                    <a:pt x="8" y="0"/>
                  </a:lnTo>
                  <a:lnTo>
                    <a:pt x="248" y="240"/>
                  </a:lnTo>
                  <a:lnTo>
                    <a:pt x="239" y="244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8" name="Freeform 923"/>
            <p:cNvSpPr/>
            <p:nvPr/>
          </p:nvSpPr>
          <p:spPr bwMode="auto">
            <a:xfrm>
              <a:off x="1030" y="1897"/>
              <a:ext cx="248" cy="244"/>
            </a:xfrm>
            <a:custGeom>
              <a:avLst/>
              <a:gdLst>
                <a:gd name="T0" fmla="*/ 8 w 248"/>
                <a:gd name="T1" fmla="*/ 244 h 244"/>
                <a:gd name="T2" fmla="*/ 0 w 248"/>
                <a:gd name="T3" fmla="*/ 240 h 244"/>
                <a:gd name="T4" fmla="*/ 239 w 248"/>
                <a:gd name="T5" fmla="*/ 0 h 244"/>
                <a:gd name="T6" fmla="*/ 248 w 248"/>
                <a:gd name="T7" fmla="*/ 5 h 244"/>
                <a:gd name="T8" fmla="*/ 8 w 248"/>
                <a:gd name="T9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244">
                  <a:moveTo>
                    <a:pt x="8" y="244"/>
                  </a:moveTo>
                  <a:lnTo>
                    <a:pt x="0" y="240"/>
                  </a:lnTo>
                  <a:lnTo>
                    <a:pt x="239" y="0"/>
                  </a:lnTo>
                  <a:lnTo>
                    <a:pt x="248" y="5"/>
                  </a:lnTo>
                  <a:lnTo>
                    <a:pt x="8" y="244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9" name="Rectangle 924"/>
            <p:cNvSpPr>
              <a:spLocks noChangeArrowheads="1"/>
            </p:cNvSpPr>
            <p:nvPr/>
          </p:nvSpPr>
          <p:spPr bwMode="auto">
            <a:xfrm>
              <a:off x="1030" y="2132"/>
              <a:ext cx="248" cy="18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0" name="Freeform 925"/>
            <p:cNvSpPr/>
            <p:nvPr/>
          </p:nvSpPr>
          <p:spPr bwMode="auto">
            <a:xfrm>
              <a:off x="1030" y="2137"/>
              <a:ext cx="248" cy="248"/>
            </a:xfrm>
            <a:custGeom>
              <a:avLst/>
              <a:gdLst>
                <a:gd name="T0" fmla="*/ 239 w 248"/>
                <a:gd name="T1" fmla="*/ 248 h 248"/>
                <a:gd name="T2" fmla="*/ 0 w 248"/>
                <a:gd name="T3" fmla="*/ 4 h 248"/>
                <a:gd name="T4" fmla="*/ 8 w 248"/>
                <a:gd name="T5" fmla="*/ 0 h 248"/>
                <a:gd name="T6" fmla="*/ 248 w 248"/>
                <a:gd name="T7" fmla="*/ 239 h 248"/>
                <a:gd name="T8" fmla="*/ 239 w 248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248">
                  <a:moveTo>
                    <a:pt x="239" y="248"/>
                  </a:moveTo>
                  <a:lnTo>
                    <a:pt x="0" y="4"/>
                  </a:lnTo>
                  <a:lnTo>
                    <a:pt x="8" y="0"/>
                  </a:lnTo>
                  <a:lnTo>
                    <a:pt x="248" y="239"/>
                  </a:lnTo>
                  <a:lnTo>
                    <a:pt x="239" y="248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1" name="Freeform 926"/>
            <p:cNvSpPr/>
            <p:nvPr/>
          </p:nvSpPr>
          <p:spPr bwMode="auto">
            <a:xfrm>
              <a:off x="1030" y="2137"/>
              <a:ext cx="248" cy="248"/>
            </a:xfrm>
            <a:custGeom>
              <a:avLst/>
              <a:gdLst>
                <a:gd name="T0" fmla="*/ 8 w 248"/>
                <a:gd name="T1" fmla="*/ 248 h 248"/>
                <a:gd name="T2" fmla="*/ 0 w 248"/>
                <a:gd name="T3" fmla="*/ 239 h 248"/>
                <a:gd name="T4" fmla="*/ 239 w 248"/>
                <a:gd name="T5" fmla="*/ 0 h 248"/>
                <a:gd name="T6" fmla="*/ 248 w 248"/>
                <a:gd name="T7" fmla="*/ 4 h 248"/>
                <a:gd name="T8" fmla="*/ 8 w 248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248">
                  <a:moveTo>
                    <a:pt x="8" y="248"/>
                  </a:moveTo>
                  <a:lnTo>
                    <a:pt x="0" y="239"/>
                  </a:lnTo>
                  <a:lnTo>
                    <a:pt x="239" y="0"/>
                  </a:lnTo>
                  <a:lnTo>
                    <a:pt x="248" y="4"/>
                  </a:lnTo>
                  <a:lnTo>
                    <a:pt x="8" y="248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2" name="Rectangle 927"/>
            <p:cNvSpPr>
              <a:spLocks noChangeArrowheads="1"/>
            </p:cNvSpPr>
            <p:nvPr/>
          </p:nvSpPr>
          <p:spPr bwMode="auto">
            <a:xfrm>
              <a:off x="1030" y="2372"/>
              <a:ext cx="248" cy="17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3" name="Freeform 928"/>
            <p:cNvSpPr/>
            <p:nvPr/>
          </p:nvSpPr>
          <p:spPr bwMode="auto">
            <a:xfrm>
              <a:off x="1030" y="2376"/>
              <a:ext cx="248" cy="248"/>
            </a:xfrm>
            <a:custGeom>
              <a:avLst/>
              <a:gdLst>
                <a:gd name="T0" fmla="*/ 239 w 248"/>
                <a:gd name="T1" fmla="*/ 248 h 248"/>
                <a:gd name="T2" fmla="*/ 0 w 248"/>
                <a:gd name="T3" fmla="*/ 9 h 248"/>
                <a:gd name="T4" fmla="*/ 8 w 248"/>
                <a:gd name="T5" fmla="*/ 0 h 248"/>
                <a:gd name="T6" fmla="*/ 248 w 248"/>
                <a:gd name="T7" fmla="*/ 239 h 248"/>
                <a:gd name="T8" fmla="*/ 239 w 248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248">
                  <a:moveTo>
                    <a:pt x="239" y="248"/>
                  </a:moveTo>
                  <a:lnTo>
                    <a:pt x="0" y="9"/>
                  </a:lnTo>
                  <a:lnTo>
                    <a:pt x="8" y="0"/>
                  </a:lnTo>
                  <a:lnTo>
                    <a:pt x="248" y="239"/>
                  </a:lnTo>
                  <a:lnTo>
                    <a:pt x="239" y="248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4" name="Freeform 929"/>
            <p:cNvSpPr/>
            <p:nvPr/>
          </p:nvSpPr>
          <p:spPr bwMode="auto">
            <a:xfrm>
              <a:off x="1030" y="2376"/>
              <a:ext cx="248" cy="248"/>
            </a:xfrm>
            <a:custGeom>
              <a:avLst/>
              <a:gdLst>
                <a:gd name="T0" fmla="*/ 8 w 248"/>
                <a:gd name="T1" fmla="*/ 248 h 248"/>
                <a:gd name="T2" fmla="*/ 0 w 248"/>
                <a:gd name="T3" fmla="*/ 239 h 248"/>
                <a:gd name="T4" fmla="*/ 239 w 248"/>
                <a:gd name="T5" fmla="*/ 0 h 248"/>
                <a:gd name="T6" fmla="*/ 248 w 248"/>
                <a:gd name="T7" fmla="*/ 9 h 248"/>
                <a:gd name="T8" fmla="*/ 8 w 248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248">
                  <a:moveTo>
                    <a:pt x="8" y="248"/>
                  </a:moveTo>
                  <a:lnTo>
                    <a:pt x="0" y="239"/>
                  </a:lnTo>
                  <a:lnTo>
                    <a:pt x="239" y="0"/>
                  </a:lnTo>
                  <a:lnTo>
                    <a:pt x="248" y="9"/>
                  </a:lnTo>
                  <a:lnTo>
                    <a:pt x="8" y="248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5" name="Rectangle 930"/>
            <p:cNvSpPr>
              <a:spLocks noChangeArrowheads="1"/>
            </p:cNvSpPr>
            <p:nvPr/>
          </p:nvSpPr>
          <p:spPr bwMode="auto">
            <a:xfrm>
              <a:off x="1030" y="2611"/>
              <a:ext cx="248" cy="17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6" name="Freeform 931"/>
            <p:cNvSpPr/>
            <p:nvPr/>
          </p:nvSpPr>
          <p:spPr bwMode="auto">
            <a:xfrm>
              <a:off x="1030" y="2615"/>
              <a:ext cx="248" cy="248"/>
            </a:xfrm>
            <a:custGeom>
              <a:avLst/>
              <a:gdLst>
                <a:gd name="T0" fmla="*/ 239 w 248"/>
                <a:gd name="T1" fmla="*/ 248 h 248"/>
                <a:gd name="T2" fmla="*/ 0 w 248"/>
                <a:gd name="T3" fmla="*/ 9 h 248"/>
                <a:gd name="T4" fmla="*/ 8 w 248"/>
                <a:gd name="T5" fmla="*/ 0 h 248"/>
                <a:gd name="T6" fmla="*/ 248 w 248"/>
                <a:gd name="T7" fmla="*/ 244 h 248"/>
                <a:gd name="T8" fmla="*/ 239 w 248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248">
                  <a:moveTo>
                    <a:pt x="239" y="248"/>
                  </a:moveTo>
                  <a:lnTo>
                    <a:pt x="0" y="9"/>
                  </a:lnTo>
                  <a:lnTo>
                    <a:pt x="8" y="0"/>
                  </a:lnTo>
                  <a:lnTo>
                    <a:pt x="248" y="244"/>
                  </a:lnTo>
                  <a:lnTo>
                    <a:pt x="239" y="248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7" name="Freeform 932"/>
            <p:cNvSpPr/>
            <p:nvPr/>
          </p:nvSpPr>
          <p:spPr bwMode="auto">
            <a:xfrm>
              <a:off x="1030" y="2615"/>
              <a:ext cx="248" cy="248"/>
            </a:xfrm>
            <a:custGeom>
              <a:avLst/>
              <a:gdLst>
                <a:gd name="T0" fmla="*/ 8 w 248"/>
                <a:gd name="T1" fmla="*/ 248 h 248"/>
                <a:gd name="T2" fmla="*/ 0 w 248"/>
                <a:gd name="T3" fmla="*/ 244 h 248"/>
                <a:gd name="T4" fmla="*/ 239 w 248"/>
                <a:gd name="T5" fmla="*/ 0 h 248"/>
                <a:gd name="T6" fmla="*/ 248 w 248"/>
                <a:gd name="T7" fmla="*/ 9 h 248"/>
                <a:gd name="T8" fmla="*/ 8 w 248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248">
                  <a:moveTo>
                    <a:pt x="8" y="248"/>
                  </a:moveTo>
                  <a:lnTo>
                    <a:pt x="0" y="244"/>
                  </a:lnTo>
                  <a:lnTo>
                    <a:pt x="239" y="0"/>
                  </a:lnTo>
                  <a:lnTo>
                    <a:pt x="248" y="9"/>
                  </a:lnTo>
                  <a:lnTo>
                    <a:pt x="8" y="248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8" name="Rectangle 933"/>
            <p:cNvSpPr>
              <a:spLocks noChangeArrowheads="1"/>
            </p:cNvSpPr>
            <p:nvPr/>
          </p:nvSpPr>
          <p:spPr bwMode="auto">
            <a:xfrm>
              <a:off x="1030" y="2850"/>
              <a:ext cx="248" cy="18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9" name="Freeform 934"/>
            <p:cNvSpPr/>
            <p:nvPr/>
          </p:nvSpPr>
          <p:spPr bwMode="auto">
            <a:xfrm>
              <a:off x="1030" y="2859"/>
              <a:ext cx="248" cy="244"/>
            </a:xfrm>
            <a:custGeom>
              <a:avLst/>
              <a:gdLst>
                <a:gd name="T0" fmla="*/ 239 w 248"/>
                <a:gd name="T1" fmla="*/ 244 h 244"/>
                <a:gd name="T2" fmla="*/ 0 w 248"/>
                <a:gd name="T3" fmla="*/ 4 h 244"/>
                <a:gd name="T4" fmla="*/ 8 w 248"/>
                <a:gd name="T5" fmla="*/ 0 h 244"/>
                <a:gd name="T6" fmla="*/ 248 w 248"/>
                <a:gd name="T7" fmla="*/ 239 h 244"/>
                <a:gd name="T8" fmla="*/ 239 w 248"/>
                <a:gd name="T9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244">
                  <a:moveTo>
                    <a:pt x="239" y="244"/>
                  </a:moveTo>
                  <a:lnTo>
                    <a:pt x="0" y="4"/>
                  </a:lnTo>
                  <a:lnTo>
                    <a:pt x="8" y="0"/>
                  </a:lnTo>
                  <a:lnTo>
                    <a:pt x="248" y="239"/>
                  </a:lnTo>
                  <a:lnTo>
                    <a:pt x="239" y="244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0" name="Freeform 935"/>
            <p:cNvSpPr/>
            <p:nvPr/>
          </p:nvSpPr>
          <p:spPr bwMode="auto">
            <a:xfrm>
              <a:off x="1030" y="2859"/>
              <a:ext cx="248" cy="244"/>
            </a:xfrm>
            <a:custGeom>
              <a:avLst/>
              <a:gdLst>
                <a:gd name="T0" fmla="*/ 8 w 248"/>
                <a:gd name="T1" fmla="*/ 244 h 244"/>
                <a:gd name="T2" fmla="*/ 0 w 248"/>
                <a:gd name="T3" fmla="*/ 239 h 244"/>
                <a:gd name="T4" fmla="*/ 239 w 248"/>
                <a:gd name="T5" fmla="*/ 0 h 244"/>
                <a:gd name="T6" fmla="*/ 248 w 248"/>
                <a:gd name="T7" fmla="*/ 4 h 244"/>
                <a:gd name="T8" fmla="*/ 8 w 248"/>
                <a:gd name="T9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244">
                  <a:moveTo>
                    <a:pt x="8" y="244"/>
                  </a:moveTo>
                  <a:lnTo>
                    <a:pt x="0" y="239"/>
                  </a:lnTo>
                  <a:lnTo>
                    <a:pt x="239" y="0"/>
                  </a:lnTo>
                  <a:lnTo>
                    <a:pt x="248" y="4"/>
                  </a:lnTo>
                  <a:lnTo>
                    <a:pt x="8" y="244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1" name="Rectangle 936"/>
            <p:cNvSpPr>
              <a:spLocks noChangeArrowheads="1"/>
            </p:cNvSpPr>
            <p:nvPr/>
          </p:nvSpPr>
          <p:spPr bwMode="auto">
            <a:xfrm>
              <a:off x="1030" y="3090"/>
              <a:ext cx="248" cy="17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2" name="Freeform 937"/>
            <p:cNvSpPr/>
            <p:nvPr/>
          </p:nvSpPr>
          <p:spPr bwMode="auto">
            <a:xfrm>
              <a:off x="1030" y="3098"/>
              <a:ext cx="248" cy="244"/>
            </a:xfrm>
            <a:custGeom>
              <a:avLst/>
              <a:gdLst>
                <a:gd name="T0" fmla="*/ 239 w 248"/>
                <a:gd name="T1" fmla="*/ 244 h 244"/>
                <a:gd name="T2" fmla="*/ 0 w 248"/>
                <a:gd name="T3" fmla="*/ 5 h 244"/>
                <a:gd name="T4" fmla="*/ 8 w 248"/>
                <a:gd name="T5" fmla="*/ 0 h 244"/>
                <a:gd name="T6" fmla="*/ 248 w 248"/>
                <a:gd name="T7" fmla="*/ 240 h 244"/>
                <a:gd name="T8" fmla="*/ 239 w 248"/>
                <a:gd name="T9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244">
                  <a:moveTo>
                    <a:pt x="239" y="244"/>
                  </a:moveTo>
                  <a:lnTo>
                    <a:pt x="0" y="5"/>
                  </a:lnTo>
                  <a:lnTo>
                    <a:pt x="8" y="0"/>
                  </a:lnTo>
                  <a:lnTo>
                    <a:pt x="248" y="240"/>
                  </a:lnTo>
                  <a:lnTo>
                    <a:pt x="239" y="244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3" name="Freeform 938"/>
            <p:cNvSpPr/>
            <p:nvPr/>
          </p:nvSpPr>
          <p:spPr bwMode="auto">
            <a:xfrm>
              <a:off x="1030" y="3098"/>
              <a:ext cx="248" cy="244"/>
            </a:xfrm>
            <a:custGeom>
              <a:avLst/>
              <a:gdLst>
                <a:gd name="T0" fmla="*/ 8 w 248"/>
                <a:gd name="T1" fmla="*/ 244 h 244"/>
                <a:gd name="T2" fmla="*/ 0 w 248"/>
                <a:gd name="T3" fmla="*/ 240 h 244"/>
                <a:gd name="T4" fmla="*/ 239 w 248"/>
                <a:gd name="T5" fmla="*/ 0 h 244"/>
                <a:gd name="T6" fmla="*/ 248 w 248"/>
                <a:gd name="T7" fmla="*/ 5 h 244"/>
                <a:gd name="T8" fmla="*/ 8 w 248"/>
                <a:gd name="T9" fmla="*/ 244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244">
                  <a:moveTo>
                    <a:pt x="8" y="244"/>
                  </a:moveTo>
                  <a:lnTo>
                    <a:pt x="0" y="240"/>
                  </a:lnTo>
                  <a:lnTo>
                    <a:pt x="239" y="0"/>
                  </a:lnTo>
                  <a:lnTo>
                    <a:pt x="248" y="5"/>
                  </a:lnTo>
                  <a:lnTo>
                    <a:pt x="8" y="244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4" name="Rectangle 939"/>
            <p:cNvSpPr>
              <a:spLocks noChangeArrowheads="1"/>
            </p:cNvSpPr>
            <p:nvPr/>
          </p:nvSpPr>
          <p:spPr bwMode="auto">
            <a:xfrm>
              <a:off x="1030" y="3333"/>
              <a:ext cx="248" cy="18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5" name="Freeform 940"/>
            <p:cNvSpPr/>
            <p:nvPr/>
          </p:nvSpPr>
          <p:spPr bwMode="auto">
            <a:xfrm>
              <a:off x="1030" y="3338"/>
              <a:ext cx="248" cy="248"/>
            </a:xfrm>
            <a:custGeom>
              <a:avLst/>
              <a:gdLst>
                <a:gd name="T0" fmla="*/ 239 w 248"/>
                <a:gd name="T1" fmla="*/ 248 h 248"/>
                <a:gd name="T2" fmla="*/ 0 w 248"/>
                <a:gd name="T3" fmla="*/ 4 h 248"/>
                <a:gd name="T4" fmla="*/ 8 w 248"/>
                <a:gd name="T5" fmla="*/ 0 h 248"/>
                <a:gd name="T6" fmla="*/ 248 w 248"/>
                <a:gd name="T7" fmla="*/ 239 h 248"/>
                <a:gd name="T8" fmla="*/ 239 w 248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248">
                  <a:moveTo>
                    <a:pt x="239" y="248"/>
                  </a:moveTo>
                  <a:lnTo>
                    <a:pt x="0" y="4"/>
                  </a:lnTo>
                  <a:lnTo>
                    <a:pt x="8" y="0"/>
                  </a:lnTo>
                  <a:lnTo>
                    <a:pt x="248" y="239"/>
                  </a:lnTo>
                  <a:lnTo>
                    <a:pt x="239" y="248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6" name="Freeform 941"/>
            <p:cNvSpPr/>
            <p:nvPr/>
          </p:nvSpPr>
          <p:spPr bwMode="auto">
            <a:xfrm>
              <a:off x="1030" y="3338"/>
              <a:ext cx="248" cy="248"/>
            </a:xfrm>
            <a:custGeom>
              <a:avLst/>
              <a:gdLst>
                <a:gd name="T0" fmla="*/ 8 w 248"/>
                <a:gd name="T1" fmla="*/ 248 h 248"/>
                <a:gd name="T2" fmla="*/ 0 w 248"/>
                <a:gd name="T3" fmla="*/ 239 h 248"/>
                <a:gd name="T4" fmla="*/ 239 w 248"/>
                <a:gd name="T5" fmla="*/ 0 h 248"/>
                <a:gd name="T6" fmla="*/ 248 w 248"/>
                <a:gd name="T7" fmla="*/ 4 h 248"/>
                <a:gd name="T8" fmla="*/ 8 w 248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248">
                  <a:moveTo>
                    <a:pt x="8" y="248"/>
                  </a:moveTo>
                  <a:lnTo>
                    <a:pt x="0" y="239"/>
                  </a:lnTo>
                  <a:lnTo>
                    <a:pt x="239" y="0"/>
                  </a:lnTo>
                  <a:lnTo>
                    <a:pt x="248" y="4"/>
                  </a:lnTo>
                  <a:lnTo>
                    <a:pt x="8" y="248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7" name="Rectangle 942"/>
            <p:cNvSpPr>
              <a:spLocks noChangeArrowheads="1"/>
            </p:cNvSpPr>
            <p:nvPr/>
          </p:nvSpPr>
          <p:spPr bwMode="auto">
            <a:xfrm>
              <a:off x="1030" y="3573"/>
              <a:ext cx="248" cy="17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8" name="Freeform 943"/>
            <p:cNvSpPr/>
            <p:nvPr/>
          </p:nvSpPr>
          <p:spPr bwMode="auto">
            <a:xfrm>
              <a:off x="1030" y="3577"/>
              <a:ext cx="248" cy="248"/>
            </a:xfrm>
            <a:custGeom>
              <a:avLst/>
              <a:gdLst>
                <a:gd name="T0" fmla="*/ 239 w 248"/>
                <a:gd name="T1" fmla="*/ 248 h 248"/>
                <a:gd name="T2" fmla="*/ 0 w 248"/>
                <a:gd name="T3" fmla="*/ 9 h 248"/>
                <a:gd name="T4" fmla="*/ 8 w 248"/>
                <a:gd name="T5" fmla="*/ 0 h 248"/>
                <a:gd name="T6" fmla="*/ 248 w 248"/>
                <a:gd name="T7" fmla="*/ 239 h 248"/>
                <a:gd name="T8" fmla="*/ 239 w 248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248">
                  <a:moveTo>
                    <a:pt x="239" y="248"/>
                  </a:moveTo>
                  <a:lnTo>
                    <a:pt x="0" y="9"/>
                  </a:lnTo>
                  <a:lnTo>
                    <a:pt x="8" y="0"/>
                  </a:lnTo>
                  <a:lnTo>
                    <a:pt x="248" y="239"/>
                  </a:lnTo>
                  <a:lnTo>
                    <a:pt x="239" y="248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9" name="Freeform 944"/>
            <p:cNvSpPr/>
            <p:nvPr/>
          </p:nvSpPr>
          <p:spPr bwMode="auto">
            <a:xfrm>
              <a:off x="1030" y="3577"/>
              <a:ext cx="248" cy="248"/>
            </a:xfrm>
            <a:custGeom>
              <a:avLst/>
              <a:gdLst>
                <a:gd name="T0" fmla="*/ 8 w 248"/>
                <a:gd name="T1" fmla="*/ 248 h 248"/>
                <a:gd name="T2" fmla="*/ 0 w 248"/>
                <a:gd name="T3" fmla="*/ 239 h 248"/>
                <a:gd name="T4" fmla="*/ 239 w 248"/>
                <a:gd name="T5" fmla="*/ 0 h 248"/>
                <a:gd name="T6" fmla="*/ 248 w 248"/>
                <a:gd name="T7" fmla="*/ 9 h 248"/>
                <a:gd name="T8" fmla="*/ 8 w 248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248">
                  <a:moveTo>
                    <a:pt x="8" y="248"/>
                  </a:moveTo>
                  <a:lnTo>
                    <a:pt x="0" y="239"/>
                  </a:lnTo>
                  <a:lnTo>
                    <a:pt x="239" y="0"/>
                  </a:lnTo>
                  <a:lnTo>
                    <a:pt x="248" y="9"/>
                  </a:lnTo>
                  <a:lnTo>
                    <a:pt x="8" y="248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0" name="Rectangle 945"/>
            <p:cNvSpPr>
              <a:spLocks noChangeArrowheads="1"/>
            </p:cNvSpPr>
            <p:nvPr/>
          </p:nvSpPr>
          <p:spPr bwMode="auto">
            <a:xfrm>
              <a:off x="1030" y="3812"/>
              <a:ext cx="248" cy="17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1" name="Freeform 946"/>
            <p:cNvSpPr/>
            <p:nvPr/>
          </p:nvSpPr>
          <p:spPr bwMode="auto">
            <a:xfrm>
              <a:off x="1030" y="3816"/>
              <a:ext cx="248" cy="248"/>
            </a:xfrm>
            <a:custGeom>
              <a:avLst/>
              <a:gdLst>
                <a:gd name="T0" fmla="*/ 239 w 248"/>
                <a:gd name="T1" fmla="*/ 248 h 248"/>
                <a:gd name="T2" fmla="*/ 0 w 248"/>
                <a:gd name="T3" fmla="*/ 9 h 248"/>
                <a:gd name="T4" fmla="*/ 8 w 248"/>
                <a:gd name="T5" fmla="*/ 0 h 248"/>
                <a:gd name="T6" fmla="*/ 248 w 248"/>
                <a:gd name="T7" fmla="*/ 244 h 248"/>
                <a:gd name="T8" fmla="*/ 239 w 248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248">
                  <a:moveTo>
                    <a:pt x="239" y="248"/>
                  </a:moveTo>
                  <a:lnTo>
                    <a:pt x="0" y="9"/>
                  </a:lnTo>
                  <a:lnTo>
                    <a:pt x="8" y="0"/>
                  </a:lnTo>
                  <a:lnTo>
                    <a:pt x="248" y="244"/>
                  </a:lnTo>
                  <a:lnTo>
                    <a:pt x="239" y="248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2" name="Freeform 947"/>
            <p:cNvSpPr/>
            <p:nvPr/>
          </p:nvSpPr>
          <p:spPr bwMode="auto">
            <a:xfrm>
              <a:off x="1030" y="3816"/>
              <a:ext cx="248" cy="248"/>
            </a:xfrm>
            <a:custGeom>
              <a:avLst/>
              <a:gdLst>
                <a:gd name="T0" fmla="*/ 8 w 248"/>
                <a:gd name="T1" fmla="*/ 248 h 248"/>
                <a:gd name="T2" fmla="*/ 0 w 248"/>
                <a:gd name="T3" fmla="*/ 244 h 248"/>
                <a:gd name="T4" fmla="*/ 239 w 248"/>
                <a:gd name="T5" fmla="*/ 0 h 248"/>
                <a:gd name="T6" fmla="*/ 248 w 248"/>
                <a:gd name="T7" fmla="*/ 9 h 248"/>
                <a:gd name="T8" fmla="*/ 8 w 248"/>
                <a:gd name="T9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248">
                  <a:moveTo>
                    <a:pt x="8" y="248"/>
                  </a:moveTo>
                  <a:lnTo>
                    <a:pt x="0" y="244"/>
                  </a:lnTo>
                  <a:lnTo>
                    <a:pt x="239" y="0"/>
                  </a:lnTo>
                  <a:lnTo>
                    <a:pt x="248" y="9"/>
                  </a:lnTo>
                  <a:lnTo>
                    <a:pt x="8" y="248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3" name="Rectangle 948"/>
            <p:cNvSpPr>
              <a:spLocks noChangeArrowheads="1"/>
            </p:cNvSpPr>
            <p:nvPr/>
          </p:nvSpPr>
          <p:spPr bwMode="auto">
            <a:xfrm>
              <a:off x="1030" y="4051"/>
              <a:ext cx="248" cy="18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4" name="Freeform 949"/>
            <p:cNvSpPr>
              <a:spLocks noEditPoints="1"/>
            </p:cNvSpPr>
            <p:nvPr/>
          </p:nvSpPr>
          <p:spPr bwMode="auto">
            <a:xfrm>
              <a:off x="934" y="4060"/>
              <a:ext cx="444" cy="100"/>
            </a:xfrm>
            <a:custGeom>
              <a:avLst/>
              <a:gdLst>
                <a:gd name="T0" fmla="*/ 444 w 444"/>
                <a:gd name="T1" fmla="*/ 100 h 100"/>
                <a:gd name="T2" fmla="*/ 0 w 444"/>
                <a:gd name="T3" fmla="*/ 100 h 100"/>
                <a:gd name="T4" fmla="*/ 39 w 444"/>
                <a:gd name="T5" fmla="*/ 0 h 100"/>
                <a:gd name="T6" fmla="*/ 400 w 444"/>
                <a:gd name="T7" fmla="*/ 0 h 100"/>
                <a:gd name="T8" fmla="*/ 444 w 444"/>
                <a:gd name="T9" fmla="*/ 100 h 100"/>
                <a:gd name="T10" fmla="*/ 22 w 444"/>
                <a:gd name="T11" fmla="*/ 83 h 100"/>
                <a:gd name="T12" fmla="*/ 418 w 444"/>
                <a:gd name="T13" fmla="*/ 83 h 100"/>
                <a:gd name="T14" fmla="*/ 387 w 444"/>
                <a:gd name="T15" fmla="*/ 17 h 100"/>
                <a:gd name="T16" fmla="*/ 52 w 444"/>
                <a:gd name="T17" fmla="*/ 17 h 100"/>
                <a:gd name="T18" fmla="*/ 22 w 444"/>
                <a:gd name="T19" fmla="*/ 83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4" h="100">
                  <a:moveTo>
                    <a:pt x="444" y="100"/>
                  </a:moveTo>
                  <a:lnTo>
                    <a:pt x="0" y="100"/>
                  </a:lnTo>
                  <a:lnTo>
                    <a:pt x="39" y="0"/>
                  </a:lnTo>
                  <a:lnTo>
                    <a:pt x="400" y="0"/>
                  </a:lnTo>
                  <a:lnTo>
                    <a:pt x="444" y="100"/>
                  </a:lnTo>
                  <a:close/>
                  <a:moveTo>
                    <a:pt x="22" y="83"/>
                  </a:moveTo>
                  <a:lnTo>
                    <a:pt x="418" y="83"/>
                  </a:lnTo>
                  <a:lnTo>
                    <a:pt x="387" y="17"/>
                  </a:lnTo>
                  <a:lnTo>
                    <a:pt x="52" y="17"/>
                  </a:lnTo>
                  <a:lnTo>
                    <a:pt x="22" y="83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5" name="Rectangle 950"/>
            <p:cNvSpPr>
              <a:spLocks noChangeArrowheads="1"/>
            </p:cNvSpPr>
            <p:nvPr/>
          </p:nvSpPr>
          <p:spPr bwMode="auto">
            <a:xfrm>
              <a:off x="795" y="4147"/>
              <a:ext cx="718" cy="22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6" name="Rectangle 951"/>
            <p:cNvSpPr>
              <a:spLocks noChangeArrowheads="1"/>
            </p:cNvSpPr>
            <p:nvPr/>
          </p:nvSpPr>
          <p:spPr bwMode="auto">
            <a:xfrm>
              <a:off x="1004" y="4069"/>
              <a:ext cx="52" cy="87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7" name="Rectangle 952"/>
            <p:cNvSpPr>
              <a:spLocks noChangeArrowheads="1"/>
            </p:cNvSpPr>
            <p:nvPr/>
          </p:nvSpPr>
          <p:spPr bwMode="auto">
            <a:xfrm>
              <a:off x="795" y="4151"/>
              <a:ext cx="52" cy="5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8" name="Rectangle 953"/>
            <p:cNvSpPr>
              <a:spLocks noChangeArrowheads="1"/>
            </p:cNvSpPr>
            <p:nvPr/>
          </p:nvSpPr>
          <p:spPr bwMode="auto">
            <a:xfrm>
              <a:off x="1461" y="4151"/>
              <a:ext cx="52" cy="53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9" name="Rectangle 954"/>
            <p:cNvSpPr>
              <a:spLocks noChangeArrowheads="1"/>
            </p:cNvSpPr>
            <p:nvPr/>
          </p:nvSpPr>
          <p:spPr bwMode="auto">
            <a:xfrm>
              <a:off x="1247" y="4069"/>
              <a:ext cx="53" cy="87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0" name="Rectangle 955"/>
            <p:cNvSpPr>
              <a:spLocks noChangeArrowheads="1"/>
            </p:cNvSpPr>
            <p:nvPr/>
          </p:nvSpPr>
          <p:spPr bwMode="auto">
            <a:xfrm>
              <a:off x="1030" y="4099"/>
              <a:ext cx="243" cy="18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1" name="Rectangle 956"/>
            <p:cNvSpPr>
              <a:spLocks noChangeArrowheads="1"/>
            </p:cNvSpPr>
            <p:nvPr/>
          </p:nvSpPr>
          <p:spPr bwMode="auto">
            <a:xfrm>
              <a:off x="795" y="4199"/>
              <a:ext cx="718" cy="9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2" name="Rectangle 957"/>
            <p:cNvSpPr>
              <a:spLocks noChangeArrowheads="1"/>
            </p:cNvSpPr>
            <p:nvPr/>
          </p:nvSpPr>
          <p:spPr bwMode="auto">
            <a:xfrm>
              <a:off x="1112" y="1397"/>
              <a:ext cx="9" cy="2759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3" name="Rectangle 958"/>
            <p:cNvSpPr>
              <a:spLocks noChangeArrowheads="1"/>
            </p:cNvSpPr>
            <p:nvPr/>
          </p:nvSpPr>
          <p:spPr bwMode="auto">
            <a:xfrm>
              <a:off x="1191" y="1397"/>
              <a:ext cx="8" cy="2759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4" name="Rectangle 959"/>
            <p:cNvSpPr>
              <a:spLocks noChangeArrowheads="1"/>
            </p:cNvSpPr>
            <p:nvPr/>
          </p:nvSpPr>
          <p:spPr bwMode="auto">
            <a:xfrm>
              <a:off x="1051" y="1419"/>
              <a:ext cx="9" cy="722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5" name="Rectangle 960"/>
            <p:cNvSpPr>
              <a:spLocks noChangeArrowheads="1"/>
            </p:cNvSpPr>
            <p:nvPr/>
          </p:nvSpPr>
          <p:spPr bwMode="auto">
            <a:xfrm>
              <a:off x="1147" y="1419"/>
              <a:ext cx="9" cy="722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6" name="Rectangle 961"/>
            <p:cNvSpPr>
              <a:spLocks noChangeArrowheads="1"/>
            </p:cNvSpPr>
            <p:nvPr/>
          </p:nvSpPr>
          <p:spPr bwMode="auto">
            <a:xfrm>
              <a:off x="1056" y="1449"/>
              <a:ext cx="96" cy="9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7" name="Rectangle 962"/>
            <p:cNvSpPr>
              <a:spLocks noChangeArrowheads="1"/>
            </p:cNvSpPr>
            <p:nvPr/>
          </p:nvSpPr>
          <p:spPr bwMode="auto">
            <a:xfrm>
              <a:off x="1056" y="2102"/>
              <a:ext cx="96" cy="8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8" name="Rectangle 963"/>
            <p:cNvSpPr>
              <a:spLocks noChangeArrowheads="1"/>
            </p:cNvSpPr>
            <p:nvPr/>
          </p:nvSpPr>
          <p:spPr bwMode="auto">
            <a:xfrm>
              <a:off x="1056" y="2028"/>
              <a:ext cx="96" cy="9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9" name="Rectangle 964"/>
            <p:cNvSpPr>
              <a:spLocks noChangeArrowheads="1"/>
            </p:cNvSpPr>
            <p:nvPr/>
          </p:nvSpPr>
          <p:spPr bwMode="auto">
            <a:xfrm>
              <a:off x="1056" y="1958"/>
              <a:ext cx="96" cy="9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0" name="Rectangle 965"/>
            <p:cNvSpPr>
              <a:spLocks noChangeArrowheads="1"/>
            </p:cNvSpPr>
            <p:nvPr/>
          </p:nvSpPr>
          <p:spPr bwMode="auto">
            <a:xfrm>
              <a:off x="1056" y="1884"/>
              <a:ext cx="96" cy="9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1" name="Rectangle 966"/>
            <p:cNvSpPr>
              <a:spLocks noChangeArrowheads="1"/>
            </p:cNvSpPr>
            <p:nvPr/>
          </p:nvSpPr>
          <p:spPr bwMode="auto">
            <a:xfrm>
              <a:off x="1056" y="1810"/>
              <a:ext cx="96" cy="9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2" name="Rectangle 967"/>
            <p:cNvSpPr>
              <a:spLocks noChangeArrowheads="1"/>
            </p:cNvSpPr>
            <p:nvPr/>
          </p:nvSpPr>
          <p:spPr bwMode="auto">
            <a:xfrm>
              <a:off x="1056" y="1741"/>
              <a:ext cx="96" cy="8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3" name="Rectangle 968"/>
            <p:cNvSpPr>
              <a:spLocks noChangeArrowheads="1"/>
            </p:cNvSpPr>
            <p:nvPr/>
          </p:nvSpPr>
          <p:spPr bwMode="auto">
            <a:xfrm>
              <a:off x="1056" y="1667"/>
              <a:ext cx="96" cy="8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4" name="Rectangle 969"/>
            <p:cNvSpPr>
              <a:spLocks noChangeArrowheads="1"/>
            </p:cNvSpPr>
            <p:nvPr/>
          </p:nvSpPr>
          <p:spPr bwMode="auto">
            <a:xfrm>
              <a:off x="1056" y="1593"/>
              <a:ext cx="96" cy="8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5" name="Rectangle 970"/>
            <p:cNvSpPr>
              <a:spLocks noChangeArrowheads="1"/>
            </p:cNvSpPr>
            <p:nvPr/>
          </p:nvSpPr>
          <p:spPr bwMode="auto">
            <a:xfrm>
              <a:off x="1056" y="1523"/>
              <a:ext cx="96" cy="9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6" name="Rectangle 971"/>
            <p:cNvSpPr>
              <a:spLocks noChangeArrowheads="1"/>
            </p:cNvSpPr>
            <p:nvPr/>
          </p:nvSpPr>
          <p:spPr bwMode="auto">
            <a:xfrm>
              <a:off x="1051" y="2859"/>
              <a:ext cx="9" cy="722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7" name="Rectangle 972"/>
            <p:cNvSpPr>
              <a:spLocks noChangeArrowheads="1"/>
            </p:cNvSpPr>
            <p:nvPr/>
          </p:nvSpPr>
          <p:spPr bwMode="auto">
            <a:xfrm>
              <a:off x="1147" y="2859"/>
              <a:ext cx="9" cy="722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8" name="Rectangle 973"/>
            <p:cNvSpPr>
              <a:spLocks noChangeArrowheads="1"/>
            </p:cNvSpPr>
            <p:nvPr/>
          </p:nvSpPr>
          <p:spPr bwMode="auto">
            <a:xfrm>
              <a:off x="1056" y="2889"/>
              <a:ext cx="96" cy="9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9" name="Rectangle 974"/>
            <p:cNvSpPr>
              <a:spLocks noChangeArrowheads="1"/>
            </p:cNvSpPr>
            <p:nvPr/>
          </p:nvSpPr>
          <p:spPr bwMode="auto">
            <a:xfrm>
              <a:off x="1056" y="3542"/>
              <a:ext cx="96" cy="9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0" name="Rectangle 975"/>
            <p:cNvSpPr>
              <a:spLocks noChangeArrowheads="1"/>
            </p:cNvSpPr>
            <p:nvPr/>
          </p:nvSpPr>
          <p:spPr bwMode="auto">
            <a:xfrm>
              <a:off x="1056" y="3468"/>
              <a:ext cx="96" cy="9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1" name="Rectangle 976"/>
            <p:cNvSpPr>
              <a:spLocks noChangeArrowheads="1"/>
            </p:cNvSpPr>
            <p:nvPr/>
          </p:nvSpPr>
          <p:spPr bwMode="auto">
            <a:xfrm>
              <a:off x="1056" y="3399"/>
              <a:ext cx="96" cy="8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2" name="Rectangle 977"/>
            <p:cNvSpPr>
              <a:spLocks noChangeArrowheads="1"/>
            </p:cNvSpPr>
            <p:nvPr/>
          </p:nvSpPr>
          <p:spPr bwMode="auto">
            <a:xfrm>
              <a:off x="1056" y="3325"/>
              <a:ext cx="96" cy="8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3" name="Rectangle 978"/>
            <p:cNvSpPr>
              <a:spLocks noChangeArrowheads="1"/>
            </p:cNvSpPr>
            <p:nvPr/>
          </p:nvSpPr>
          <p:spPr bwMode="auto">
            <a:xfrm>
              <a:off x="1056" y="3251"/>
              <a:ext cx="96" cy="8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4" name="Rectangle 979"/>
            <p:cNvSpPr>
              <a:spLocks noChangeArrowheads="1"/>
            </p:cNvSpPr>
            <p:nvPr/>
          </p:nvSpPr>
          <p:spPr bwMode="auto">
            <a:xfrm>
              <a:off x="1056" y="3181"/>
              <a:ext cx="96" cy="9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5" name="Rectangle 980"/>
            <p:cNvSpPr>
              <a:spLocks noChangeArrowheads="1"/>
            </p:cNvSpPr>
            <p:nvPr/>
          </p:nvSpPr>
          <p:spPr bwMode="auto">
            <a:xfrm>
              <a:off x="1056" y="3107"/>
              <a:ext cx="96" cy="9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6" name="Rectangle 981"/>
            <p:cNvSpPr>
              <a:spLocks noChangeArrowheads="1"/>
            </p:cNvSpPr>
            <p:nvPr/>
          </p:nvSpPr>
          <p:spPr bwMode="auto">
            <a:xfrm>
              <a:off x="1056" y="3037"/>
              <a:ext cx="96" cy="9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7" name="Rectangle 982"/>
            <p:cNvSpPr>
              <a:spLocks noChangeArrowheads="1"/>
            </p:cNvSpPr>
            <p:nvPr/>
          </p:nvSpPr>
          <p:spPr bwMode="auto">
            <a:xfrm>
              <a:off x="1056" y="2963"/>
              <a:ext cx="96" cy="9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8" name="Rectangle 983"/>
            <p:cNvSpPr>
              <a:spLocks noChangeArrowheads="1"/>
            </p:cNvSpPr>
            <p:nvPr/>
          </p:nvSpPr>
          <p:spPr bwMode="auto">
            <a:xfrm>
              <a:off x="1152" y="2141"/>
              <a:ext cx="8" cy="718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9" name="Rectangle 984"/>
            <p:cNvSpPr>
              <a:spLocks noChangeArrowheads="1"/>
            </p:cNvSpPr>
            <p:nvPr/>
          </p:nvSpPr>
          <p:spPr bwMode="auto">
            <a:xfrm>
              <a:off x="1247" y="2141"/>
              <a:ext cx="9" cy="718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0" name="Rectangle 985"/>
            <p:cNvSpPr>
              <a:spLocks noChangeArrowheads="1"/>
            </p:cNvSpPr>
            <p:nvPr/>
          </p:nvSpPr>
          <p:spPr bwMode="auto">
            <a:xfrm>
              <a:off x="1156" y="2171"/>
              <a:ext cx="96" cy="9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1" name="Rectangle 986"/>
            <p:cNvSpPr>
              <a:spLocks noChangeArrowheads="1"/>
            </p:cNvSpPr>
            <p:nvPr/>
          </p:nvSpPr>
          <p:spPr bwMode="auto">
            <a:xfrm>
              <a:off x="1156" y="2820"/>
              <a:ext cx="96" cy="8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2" name="Rectangle 987"/>
            <p:cNvSpPr>
              <a:spLocks noChangeArrowheads="1"/>
            </p:cNvSpPr>
            <p:nvPr/>
          </p:nvSpPr>
          <p:spPr bwMode="auto">
            <a:xfrm>
              <a:off x="1156" y="2750"/>
              <a:ext cx="96" cy="9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3" name="Rectangle 988"/>
            <p:cNvSpPr>
              <a:spLocks noChangeArrowheads="1"/>
            </p:cNvSpPr>
            <p:nvPr/>
          </p:nvSpPr>
          <p:spPr bwMode="auto">
            <a:xfrm>
              <a:off x="1156" y="2676"/>
              <a:ext cx="96" cy="9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4" name="Rectangle 989"/>
            <p:cNvSpPr>
              <a:spLocks noChangeArrowheads="1"/>
            </p:cNvSpPr>
            <p:nvPr/>
          </p:nvSpPr>
          <p:spPr bwMode="auto">
            <a:xfrm>
              <a:off x="1156" y="2602"/>
              <a:ext cx="96" cy="9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" name="Rectangle 990"/>
            <p:cNvSpPr>
              <a:spLocks noChangeArrowheads="1"/>
            </p:cNvSpPr>
            <p:nvPr/>
          </p:nvSpPr>
          <p:spPr bwMode="auto">
            <a:xfrm>
              <a:off x="1156" y="2533"/>
              <a:ext cx="96" cy="8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6" name="Rectangle 991"/>
            <p:cNvSpPr>
              <a:spLocks noChangeArrowheads="1"/>
            </p:cNvSpPr>
            <p:nvPr/>
          </p:nvSpPr>
          <p:spPr bwMode="auto">
            <a:xfrm>
              <a:off x="1156" y="2459"/>
              <a:ext cx="96" cy="8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7" name="Rectangle 992"/>
            <p:cNvSpPr>
              <a:spLocks noChangeArrowheads="1"/>
            </p:cNvSpPr>
            <p:nvPr/>
          </p:nvSpPr>
          <p:spPr bwMode="auto">
            <a:xfrm>
              <a:off x="1156" y="2389"/>
              <a:ext cx="96" cy="9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8" name="Rectangle 993"/>
            <p:cNvSpPr>
              <a:spLocks noChangeArrowheads="1"/>
            </p:cNvSpPr>
            <p:nvPr/>
          </p:nvSpPr>
          <p:spPr bwMode="auto">
            <a:xfrm>
              <a:off x="1156" y="2315"/>
              <a:ext cx="96" cy="9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" name="Rectangle 994"/>
            <p:cNvSpPr>
              <a:spLocks noChangeArrowheads="1"/>
            </p:cNvSpPr>
            <p:nvPr/>
          </p:nvSpPr>
          <p:spPr bwMode="auto">
            <a:xfrm>
              <a:off x="1156" y="2241"/>
              <a:ext cx="96" cy="9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0" name="Rectangle 995"/>
            <p:cNvSpPr>
              <a:spLocks noChangeArrowheads="1"/>
            </p:cNvSpPr>
            <p:nvPr/>
          </p:nvSpPr>
          <p:spPr bwMode="auto">
            <a:xfrm>
              <a:off x="1152" y="3581"/>
              <a:ext cx="8" cy="566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1" name="Rectangle 996"/>
            <p:cNvSpPr>
              <a:spLocks noChangeArrowheads="1"/>
            </p:cNvSpPr>
            <p:nvPr/>
          </p:nvSpPr>
          <p:spPr bwMode="auto">
            <a:xfrm>
              <a:off x="1247" y="3581"/>
              <a:ext cx="9" cy="566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2" name="Rectangle 997"/>
            <p:cNvSpPr>
              <a:spLocks noChangeArrowheads="1"/>
            </p:cNvSpPr>
            <p:nvPr/>
          </p:nvSpPr>
          <p:spPr bwMode="auto">
            <a:xfrm>
              <a:off x="1156" y="4108"/>
              <a:ext cx="96" cy="9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3" name="Rectangle 998"/>
            <p:cNvSpPr>
              <a:spLocks noChangeArrowheads="1"/>
            </p:cNvSpPr>
            <p:nvPr/>
          </p:nvSpPr>
          <p:spPr bwMode="auto">
            <a:xfrm>
              <a:off x="1156" y="4038"/>
              <a:ext cx="96" cy="9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4" name="Rectangle 999"/>
            <p:cNvSpPr>
              <a:spLocks noChangeArrowheads="1"/>
            </p:cNvSpPr>
            <p:nvPr/>
          </p:nvSpPr>
          <p:spPr bwMode="auto">
            <a:xfrm>
              <a:off x="1156" y="3964"/>
              <a:ext cx="96" cy="9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5" name="Rectangle 1000"/>
            <p:cNvSpPr>
              <a:spLocks noChangeArrowheads="1"/>
            </p:cNvSpPr>
            <p:nvPr/>
          </p:nvSpPr>
          <p:spPr bwMode="auto">
            <a:xfrm>
              <a:off x="1156" y="3890"/>
              <a:ext cx="96" cy="9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6" name="Rectangle 1001"/>
            <p:cNvSpPr>
              <a:spLocks noChangeArrowheads="1"/>
            </p:cNvSpPr>
            <p:nvPr/>
          </p:nvSpPr>
          <p:spPr bwMode="auto">
            <a:xfrm>
              <a:off x="1156" y="3821"/>
              <a:ext cx="96" cy="8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7" name="Rectangle 1002"/>
            <p:cNvSpPr>
              <a:spLocks noChangeArrowheads="1"/>
            </p:cNvSpPr>
            <p:nvPr/>
          </p:nvSpPr>
          <p:spPr bwMode="auto">
            <a:xfrm>
              <a:off x="1156" y="3747"/>
              <a:ext cx="96" cy="8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8" name="Rectangle 1003"/>
            <p:cNvSpPr>
              <a:spLocks noChangeArrowheads="1"/>
            </p:cNvSpPr>
            <p:nvPr/>
          </p:nvSpPr>
          <p:spPr bwMode="auto">
            <a:xfrm>
              <a:off x="1156" y="3677"/>
              <a:ext cx="96" cy="9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9" name="Rectangle 1004"/>
            <p:cNvSpPr>
              <a:spLocks noChangeArrowheads="1"/>
            </p:cNvSpPr>
            <p:nvPr/>
          </p:nvSpPr>
          <p:spPr bwMode="auto">
            <a:xfrm>
              <a:off x="1156" y="3603"/>
              <a:ext cx="96" cy="9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0" name="Freeform 1005"/>
            <p:cNvSpPr/>
            <p:nvPr/>
          </p:nvSpPr>
          <p:spPr bwMode="auto">
            <a:xfrm>
              <a:off x="969" y="2023"/>
              <a:ext cx="378" cy="31"/>
            </a:xfrm>
            <a:custGeom>
              <a:avLst/>
              <a:gdLst>
                <a:gd name="T0" fmla="*/ 374 w 378"/>
                <a:gd name="T1" fmla="*/ 31 h 31"/>
                <a:gd name="T2" fmla="*/ 4 w 378"/>
                <a:gd name="T3" fmla="*/ 31 h 31"/>
                <a:gd name="T4" fmla="*/ 0 w 378"/>
                <a:gd name="T5" fmla="*/ 0 h 31"/>
                <a:gd name="T6" fmla="*/ 378 w 378"/>
                <a:gd name="T7" fmla="*/ 0 h 31"/>
                <a:gd name="T8" fmla="*/ 374 w 378"/>
                <a:gd name="T9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8" h="31">
                  <a:moveTo>
                    <a:pt x="374" y="31"/>
                  </a:moveTo>
                  <a:lnTo>
                    <a:pt x="4" y="31"/>
                  </a:lnTo>
                  <a:lnTo>
                    <a:pt x="0" y="0"/>
                  </a:lnTo>
                  <a:lnTo>
                    <a:pt x="378" y="0"/>
                  </a:lnTo>
                  <a:lnTo>
                    <a:pt x="374" y="3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1" name="Freeform 1006"/>
            <p:cNvSpPr>
              <a:spLocks noEditPoints="1"/>
            </p:cNvSpPr>
            <p:nvPr/>
          </p:nvSpPr>
          <p:spPr bwMode="auto">
            <a:xfrm>
              <a:off x="917" y="1949"/>
              <a:ext cx="474" cy="109"/>
            </a:xfrm>
            <a:custGeom>
              <a:avLst/>
              <a:gdLst>
                <a:gd name="T0" fmla="*/ 430 w 474"/>
                <a:gd name="T1" fmla="*/ 109 h 109"/>
                <a:gd name="T2" fmla="*/ 52 w 474"/>
                <a:gd name="T3" fmla="*/ 109 h 109"/>
                <a:gd name="T4" fmla="*/ 0 w 474"/>
                <a:gd name="T5" fmla="*/ 0 h 109"/>
                <a:gd name="T6" fmla="*/ 474 w 474"/>
                <a:gd name="T7" fmla="*/ 0 h 109"/>
                <a:gd name="T8" fmla="*/ 430 w 474"/>
                <a:gd name="T9" fmla="*/ 109 h 109"/>
                <a:gd name="T10" fmla="*/ 61 w 474"/>
                <a:gd name="T11" fmla="*/ 92 h 109"/>
                <a:gd name="T12" fmla="*/ 417 w 474"/>
                <a:gd name="T13" fmla="*/ 92 h 109"/>
                <a:gd name="T14" fmla="*/ 448 w 474"/>
                <a:gd name="T15" fmla="*/ 18 h 109"/>
                <a:gd name="T16" fmla="*/ 26 w 474"/>
                <a:gd name="T17" fmla="*/ 18 h 109"/>
                <a:gd name="T18" fmla="*/ 61 w 474"/>
                <a:gd name="T19" fmla="*/ 92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4" h="109">
                  <a:moveTo>
                    <a:pt x="430" y="109"/>
                  </a:moveTo>
                  <a:lnTo>
                    <a:pt x="52" y="109"/>
                  </a:lnTo>
                  <a:lnTo>
                    <a:pt x="0" y="0"/>
                  </a:lnTo>
                  <a:lnTo>
                    <a:pt x="474" y="0"/>
                  </a:lnTo>
                  <a:lnTo>
                    <a:pt x="430" y="109"/>
                  </a:lnTo>
                  <a:close/>
                  <a:moveTo>
                    <a:pt x="61" y="92"/>
                  </a:moveTo>
                  <a:lnTo>
                    <a:pt x="417" y="92"/>
                  </a:lnTo>
                  <a:lnTo>
                    <a:pt x="448" y="18"/>
                  </a:lnTo>
                  <a:lnTo>
                    <a:pt x="26" y="18"/>
                  </a:lnTo>
                  <a:lnTo>
                    <a:pt x="61" y="92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2" name="Freeform 1007"/>
            <p:cNvSpPr/>
            <p:nvPr/>
          </p:nvSpPr>
          <p:spPr bwMode="auto">
            <a:xfrm>
              <a:off x="1004" y="1954"/>
              <a:ext cx="39" cy="91"/>
            </a:xfrm>
            <a:custGeom>
              <a:avLst/>
              <a:gdLst>
                <a:gd name="T0" fmla="*/ 30 w 39"/>
                <a:gd name="T1" fmla="*/ 91 h 91"/>
                <a:gd name="T2" fmla="*/ 0 w 39"/>
                <a:gd name="T3" fmla="*/ 4 h 91"/>
                <a:gd name="T4" fmla="*/ 8 w 39"/>
                <a:gd name="T5" fmla="*/ 0 h 91"/>
                <a:gd name="T6" fmla="*/ 39 w 39"/>
                <a:gd name="T7" fmla="*/ 87 h 91"/>
                <a:gd name="T8" fmla="*/ 30 w 39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91">
                  <a:moveTo>
                    <a:pt x="30" y="91"/>
                  </a:moveTo>
                  <a:lnTo>
                    <a:pt x="0" y="4"/>
                  </a:lnTo>
                  <a:lnTo>
                    <a:pt x="8" y="0"/>
                  </a:lnTo>
                  <a:lnTo>
                    <a:pt x="39" y="87"/>
                  </a:lnTo>
                  <a:lnTo>
                    <a:pt x="30" y="9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3" name="Freeform 1008"/>
            <p:cNvSpPr/>
            <p:nvPr/>
          </p:nvSpPr>
          <p:spPr bwMode="auto">
            <a:xfrm>
              <a:off x="1278" y="1958"/>
              <a:ext cx="26" cy="83"/>
            </a:xfrm>
            <a:custGeom>
              <a:avLst/>
              <a:gdLst>
                <a:gd name="T0" fmla="*/ 8 w 26"/>
                <a:gd name="T1" fmla="*/ 83 h 83"/>
                <a:gd name="T2" fmla="*/ 0 w 26"/>
                <a:gd name="T3" fmla="*/ 79 h 83"/>
                <a:gd name="T4" fmla="*/ 17 w 26"/>
                <a:gd name="T5" fmla="*/ 0 h 83"/>
                <a:gd name="T6" fmla="*/ 26 w 26"/>
                <a:gd name="T7" fmla="*/ 5 h 83"/>
                <a:gd name="T8" fmla="*/ 8 w 26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83">
                  <a:moveTo>
                    <a:pt x="8" y="83"/>
                  </a:moveTo>
                  <a:lnTo>
                    <a:pt x="0" y="79"/>
                  </a:lnTo>
                  <a:lnTo>
                    <a:pt x="17" y="0"/>
                  </a:lnTo>
                  <a:lnTo>
                    <a:pt x="26" y="5"/>
                  </a:lnTo>
                  <a:lnTo>
                    <a:pt x="8" y="83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4" name="Freeform 1009"/>
            <p:cNvSpPr/>
            <p:nvPr/>
          </p:nvSpPr>
          <p:spPr bwMode="auto">
            <a:xfrm>
              <a:off x="1191" y="1958"/>
              <a:ext cx="26" cy="79"/>
            </a:xfrm>
            <a:custGeom>
              <a:avLst/>
              <a:gdLst>
                <a:gd name="T0" fmla="*/ 8 w 26"/>
                <a:gd name="T1" fmla="*/ 79 h 79"/>
                <a:gd name="T2" fmla="*/ 0 w 26"/>
                <a:gd name="T3" fmla="*/ 74 h 79"/>
                <a:gd name="T4" fmla="*/ 17 w 26"/>
                <a:gd name="T5" fmla="*/ 0 h 79"/>
                <a:gd name="T6" fmla="*/ 26 w 26"/>
                <a:gd name="T7" fmla="*/ 0 h 79"/>
                <a:gd name="T8" fmla="*/ 8 w 26"/>
                <a:gd name="T9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79">
                  <a:moveTo>
                    <a:pt x="8" y="79"/>
                  </a:moveTo>
                  <a:lnTo>
                    <a:pt x="0" y="74"/>
                  </a:lnTo>
                  <a:lnTo>
                    <a:pt x="17" y="0"/>
                  </a:lnTo>
                  <a:lnTo>
                    <a:pt x="26" y="0"/>
                  </a:lnTo>
                  <a:lnTo>
                    <a:pt x="8" y="79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56" name="Freeform 1019"/>
          <p:cNvSpPr/>
          <p:nvPr/>
        </p:nvSpPr>
        <p:spPr bwMode="auto">
          <a:xfrm>
            <a:off x="4712456" y="6042696"/>
            <a:ext cx="69816" cy="99353"/>
          </a:xfrm>
          <a:custGeom>
            <a:avLst/>
            <a:gdLst>
              <a:gd name="T0" fmla="*/ 0 w 12"/>
              <a:gd name="T1" fmla="*/ 10 h 17"/>
              <a:gd name="T2" fmla="*/ 6 w 12"/>
              <a:gd name="T3" fmla="*/ 17 h 17"/>
              <a:gd name="T4" fmla="*/ 12 w 12"/>
              <a:gd name="T5" fmla="*/ 10 h 17"/>
              <a:gd name="T6" fmla="*/ 10 w 12"/>
              <a:gd name="T7" fmla="*/ 5 h 17"/>
              <a:gd name="T8" fmla="*/ 10 w 12"/>
              <a:gd name="T9" fmla="*/ 5 h 17"/>
              <a:gd name="T10" fmla="*/ 8 w 12"/>
              <a:gd name="T11" fmla="*/ 2 h 17"/>
              <a:gd name="T12" fmla="*/ 9 w 12"/>
              <a:gd name="T13" fmla="*/ 0 h 17"/>
              <a:gd name="T14" fmla="*/ 3 w 12"/>
              <a:gd name="T15" fmla="*/ 0 h 17"/>
              <a:gd name="T16" fmla="*/ 4 w 12"/>
              <a:gd name="T17" fmla="*/ 2 h 17"/>
              <a:gd name="T18" fmla="*/ 2 w 12"/>
              <a:gd name="T19" fmla="*/ 5 h 17"/>
              <a:gd name="T20" fmla="*/ 2 w 12"/>
              <a:gd name="T21" fmla="*/ 5 h 17"/>
              <a:gd name="T22" fmla="*/ 0 w 12"/>
              <a:gd name="T23" fmla="*/ 1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" h="17">
                <a:moveTo>
                  <a:pt x="0" y="10"/>
                </a:moveTo>
                <a:cubicBezTo>
                  <a:pt x="0" y="14"/>
                  <a:pt x="2" y="17"/>
                  <a:pt x="6" y="17"/>
                </a:cubicBezTo>
                <a:cubicBezTo>
                  <a:pt x="10" y="17"/>
                  <a:pt x="12" y="14"/>
                  <a:pt x="12" y="10"/>
                </a:cubicBezTo>
                <a:cubicBezTo>
                  <a:pt x="12" y="8"/>
                  <a:pt x="11" y="6"/>
                  <a:pt x="10" y="5"/>
                </a:cubicBezTo>
                <a:cubicBezTo>
                  <a:pt x="10" y="5"/>
                  <a:pt x="10" y="5"/>
                  <a:pt x="10" y="5"/>
                </a:cubicBezTo>
                <a:cubicBezTo>
                  <a:pt x="9" y="4"/>
                  <a:pt x="8" y="4"/>
                  <a:pt x="8" y="2"/>
                </a:cubicBezTo>
                <a:cubicBezTo>
                  <a:pt x="8" y="1"/>
                  <a:pt x="9" y="0"/>
                  <a:pt x="9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4" y="1"/>
                  <a:pt x="4" y="2"/>
                </a:cubicBezTo>
                <a:cubicBezTo>
                  <a:pt x="4" y="4"/>
                  <a:pt x="3" y="5"/>
                  <a:pt x="2" y="5"/>
                </a:cubicBezTo>
                <a:cubicBezTo>
                  <a:pt x="2" y="5"/>
                  <a:pt x="2" y="5"/>
                  <a:pt x="2" y="5"/>
                </a:cubicBezTo>
                <a:cubicBezTo>
                  <a:pt x="1" y="6"/>
                  <a:pt x="0" y="8"/>
                  <a:pt x="0" y="10"/>
                </a:cubicBezTo>
                <a:close/>
              </a:path>
            </a:pathLst>
          </a:custGeom>
          <a:solidFill>
            <a:srgbClr val="B1B1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7" name="Freeform 1021"/>
          <p:cNvSpPr/>
          <p:nvPr/>
        </p:nvSpPr>
        <p:spPr bwMode="auto">
          <a:xfrm>
            <a:off x="4519120" y="5890981"/>
            <a:ext cx="76530" cy="99353"/>
          </a:xfrm>
          <a:custGeom>
            <a:avLst/>
            <a:gdLst>
              <a:gd name="T0" fmla="*/ 0 w 13"/>
              <a:gd name="T1" fmla="*/ 11 h 17"/>
              <a:gd name="T2" fmla="*/ 7 w 13"/>
              <a:gd name="T3" fmla="*/ 17 h 17"/>
              <a:gd name="T4" fmla="*/ 13 w 13"/>
              <a:gd name="T5" fmla="*/ 11 h 17"/>
              <a:gd name="T6" fmla="*/ 10 w 13"/>
              <a:gd name="T7" fmla="*/ 6 h 17"/>
              <a:gd name="T8" fmla="*/ 10 w 13"/>
              <a:gd name="T9" fmla="*/ 6 h 17"/>
              <a:gd name="T10" fmla="*/ 9 w 13"/>
              <a:gd name="T11" fmla="*/ 3 h 17"/>
              <a:gd name="T12" fmla="*/ 10 w 13"/>
              <a:gd name="T13" fmla="*/ 0 h 17"/>
              <a:gd name="T14" fmla="*/ 3 w 13"/>
              <a:gd name="T15" fmla="*/ 0 h 17"/>
              <a:gd name="T16" fmla="*/ 4 w 13"/>
              <a:gd name="T17" fmla="*/ 3 h 17"/>
              <a:gd name="T18" fmla="*/ 3 w 13"/>
              <a:gd name="T19" fmla="*/ 6 h 17"/>
              <a:gd name="T20" fmla="*/ 3 w 13"/>
              <a:gd name="T21" fmla="*/ 6 h 17"/>
              <a:gd name="T22" fmla="*/ 0 w 13"/>
              <a:gd name="T23" fmla="*/ 11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" h="17">
                <a:moveTo>
                  <a:pt x="0" y="11"/>
                </a:moveTo>
                <a:cubicBezTo>
                  <a:pt x="0" y="14"/>
                  <a:pt x="3" y="17"/>
                  <a:pt x="7" y="17"/>
                </a:cubicBezTo>
                <a:cubicBezTo>
                  <a:pt x="10" y="17"/>
                  <a:pt x="13" y="14"/>
                  <a:pt x="13" y="11"/>
                </a:cubicBezTo>
                <a:cubicBezTo>
                  <a:pt x="13" y="9"/>
                  <a:pt x="12" y="7"/>
                  <a:pt x="10" y="6"/>
                </a:cubicBezTo>
                <a:cubicBezTo>
                  <a:pt x="10" y="6"/>
                  <a:pt x="10" y="6"/>
                  <a:pt x="10" y="6"/>
                </a:cubicBezTo>
                <a:cubicBezTo>
                  <a:pt x="9" y="5"/>
                  <a:pt x="9" y="4"/>
                  <a:pt x="9" y="3"/>
                </a:cubicBezTo>
                <a:cubicBezTo>
                  <a:pt x="9" y="1"/>
                  <a:pt x="10" y="0"/>
                  <a:pt x="10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4" y="1"/>
                  <a:pt x="4" y="3"/>
                </a:cubicBezTo>
                <a:cubicBezTo>
                  <a:pt x="4" y="5"/>
                  <a:pt x="3" y="5"/>
                  <a:pt x="3" y="6"/>
                </a:cubicBezTo>
                <a:cubicBezTo>
                  <a:pt x="3" y="6"/>
                  <a:pt x="3" y="6"/>
                  <a:pt x="3" y="6"/>
                </a:cubicBezTo>
                <a:cubicBezTo>
                  <a:pt x="1" y="7"/>
                  <a:pt x="0" y="9"/>
                  <a:pt x="0" y="11"/>
                </a:cubicBezTo>
                <a:close/>
              </a:path>
            </a:pathLst>
          </a:custGeom>
          <a:solidFill>
            <a:srgbClr val="B1B1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8" name="Freeform 1023"/>
          <p:cNvSpPr/>
          <p:nvPr/>
        </p:nvSpPr>
        <p:spPr bwMode="auto">
          <a:xfrm>
            <a:off x="4712456" y="5744636"/>
            <a:ext cx="69816" cy="99353"/>
          </a:xfrm>
          <a:custGeom>
            <a:avLst/>
            <a:gdLst>
              <a:gd name="T0" fmla="*/ 0 w 12"/>
              <a:gd name="T1" fmla="*/ 11 h 17"/>
              <a:gd name="T2" fmla="*/ 6 w 12"/>
              <a:gd name="T3" fmla="*/ 17 h 17"/>
              <a:gd name="T4" fmla="*/ 12 w 12"/>
              <a:gd name="T5" fmla="*/ 11 h 17"/>
              <a:gd name="T6" fmla="*/ 10 w 12"/>
              <a:gd name="T7" fmla="*/ 6 h 17"/>
              <a:gd name="T8" fmla="*/ 10 w 12"/>
              <a:gd name="T9" fmla="*/ 6 h 17"/>
              <a:gd name="T10" fmla="*/ 8 w 12"/>
              <a:gd name="T11" fmla="*/ 3 h 17"/>
              <a:gd name="T12" fmla="*/ 9 w 12"/>
              <a:gd name="T13" fmla="*/ 0 h 17"/>
              <a:gd name="T14" fmla="*/ 3 w 12"/>
              <a:gd name="T15" fmla="*/ 0 h 17"/>
              <a:gd name="T16" fmla="*/ 4 w 12"/>
              <a:gd name="T17" fmla="*/ 3 h 17"/>
              <a:gd name="T18" fmla="*/ 2 w 12"/>
              <a:gd name="T19" fmla="*/ 6 h 17"/>
              <a:gd name="T20" fmla="*/ 2 w 12"/>
              <a:gd name="T21" fmla="*/ 6 h 17"/>
              <a:gd name="T22" fmla="*/ 0 w 12"/>
              <a:gd name="T23" fmla="*/ 11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2" h="17">
                <a:moveTo>
                  <a:pt x="0" y="11"/>
                </a:moveTo>
                <a:cubicBezTo>
                  <a:pt x="0" y="14"/>
                  <a:pt x="2" y="17"/>
                  <a:pt x="6" y="17"/>
                </a:cubicBezTo>
                <a:cubicBezTo>
                  <a:pt x="10" y="17"/>
                  <a:pt x="12" y="14"/>
                  <a:pt x="12" y="11"/>
                </a:cubicBezTo>
                <a:cubicBezTo>
                  <a:pt x="12" y="9"/>
                  <a:pt x="11" y="7"/>
                  <a:pt x="10" y="6"/>
                </a:cubicBezTo>
                <a:cubicBezTo>
                  <a:pt x="10" y="6"/>
                  <a:pt x="10" y="6"/>
                  <a:pt x="10" y="6"/>
                </a:cubicBezTo>
                <a:cubicBezTo>
                  <a:pt x="9" y="5"/>
                  <a:pt x="8" y="4"/>
                  <a:pt x="8" y="3"/>
                </a:cubicBezTo>
                <a:cubicBezTo>
                  <a:pt x="8" y="1"/>
                  <a:pt x="9" y="0"/>
                  <a:pt x="9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4" y="1"/>
                  <a:pt x="4" y="3"/>
                </a:cubicBezTo>
                <a:cubicBezTo>
                  <a:pt x="4" y="4"/>
                  <a:pt x="3" y="5"/>
                  <a:pt x="2" y="6"/>
                </a:cubicBezTo>
                <a:cubicBezTo>
                  <a:pt x="2" y="6"/>
                  <a:pt x="2" y="6"/>
                  <a:pt x="2" y="6"/>
                </a:cubicBezTo>
                <a:cubicBezTo>
                  <a:pt x="1" y="7"/>
                  <a:pt x="0" y="9"/>
                  <a:pt x="0" y="11"/>
                </a:cubicBezTo>
                <a:close/>
              </a:path>
            </a:pathLst>
          </a:custGeom>
          <a:solidFill>
            <a:srgbClr val="B1B1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59" name="组合 258"/>
          <p:cNvGrpSpPr/>
          <p:nvPr/>
        </p:nvGrpSpPr>
        <p:grpSpPr>
          <a:xfrm>
            <a:off x="4262682" y="5622459"/>
            <a:ext cx="777371" cy="718297"/>
            <a:chOff x="4232276" y="5534026"/>
            <a:chExt cx="919163" cy="849313"/>
          </a:xfrm>
          <a:gradFill flip="none" rotWithShape="1">
            <a:gsLst>
              <a:gs pos="0">
                <a:sysClr val="window" lastClr="FFFFFF">
                  <a:lumMod val="75000"/>
                </a:sysClr>
              </a:gs>
              <a:gs pos="100000">
                <a:sysClr val="window" lastClr="FFFFFF">
                  <a:lumMod val="50000"/>
                </a:sysClr>
              </a:gs>
            </a:gsLst>
            <a:lin ang="10800000" scaled="1"/>
            <a:tileRect/>
          </a:gradFill>
        </p:grpSpPr>
        <p:sp>
          <p:nvSpPr>
            <p:cNvPr id="482" name="Freeform 1017"/>
            <p:cNvSpPr/>
            <p:nvPr/>
          </p:nvSpPr>
          <p:spPr bwMode="auto">
            <a:xfrm>
              <a:off x="4446588" y="6251576"/>
              <a:ext cx="496888" cy="131763"/>
            </a:xfrm>
            <a:custGeom>
              <a:avLst/>
              <a:gdLst>
                <a:gd name="T0" fmla="*/ 209 w 313"/>
                <a:gd name="T1" fmla="*/ 83 h 83"/>
                <a:gd name="T2" fmla="*/ 100 w 313"/>
                <a:gd name="T3" fmla="*/ 83 h 83"/>
                <a:gd name="T4" fmla="*/ 0 w 313"/>
                <a:gd name="T5" fmla="*/ 0 h 83"/>
                <a:gd name="T6" fmla="*/ 313 w 313"/>
                <a:gd name="T7" fmla="*/ 0 h 83"/>
                <a:gd name="T8" fmla="*/ 209 w 313"/>
                <a:gd name="T9" fmla="*/ 8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3" h="83">
                  <a:moveTo>
                    <a:pt x="209" y="83"/>
                  </a:moveTo>
                  <a:lnTo>
                    <a:pt x="100" y="83"/>
                  </a:lnTo>
                  <a:lnTo>
                    <a:pt x="0" y="0"/>
                  </a:lnTo>
                  <a:lnTo>
                    <a:pt x="313" y="0"/>
                  </a:lnTo>
                  <a:lnTo>
                    <a:pt x="209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3" name="Freeform 1018"/>
            <p:cNvSpPr/>
            <p:nvPr/>
          </p:nvSpPr>
          <p:spPr bwMode="auto">
            <a:xfrm>
              <a:off x="4287838" y="6065838"/>
              <a:ext cx="814388" cy="150813"/>
            </a:xfrm>
            <a:custGeom>
              <a:avLst/>
              <a:gdLst>
                <a:gd name="T0" fmla="*/ 107 w 118"/>
                <a:gd name="T1" fmla="*/ 0 h 22"/>
                <a:gd name="T2" fmla="*/ 83 w 118"/>
                <a:gd name="T3" fmla="*/ 0 h 22"/>
                <a:gd name="T4" fmla="*/ 84 w 118"/>
                <a:gd name="T5" fmla="*/ 5 h 22"/>
                <a:gd name="T6" fmla="*/ 75 w 118"/>
                <a:gd name="T7" fmla="*/ 15 h 22"/>
                <a:gd name="T8" fmla="*/ 66 w 118"/>
                <a:gd name="T9" fmla="*/ 5 h 22"/>
                <a:gd name="T10" fmla="*/ 67 w 118"/>
                <a:gd name="T11" fmla="*/ 0 h 22"/>
                <a:gd name="T12" fmla="*/ 10 w 118"/>
                <a:gd name="T13" fmla="*/ 0 h 22"/>
                <a:gd name="T14" fmla="*/ 0 w 118"/>
                <a:gd name="T15" fmla="*/ 11 h 22"/>
                <a:gd name="T16" fmla="*/ 10 w 118"/>
                <a:gd name="T17" fmla="*/ 22 h 22"/>
                <a:gd name="T18" fmla="*/ 107 w 118"/>
                <a:gd name="T19" fmla="*/ 22 h 22"/>
                <a:gd name="T20" fmla="*/ 118 w 118"/>
                <a:gd name="T21" fmla="*/ 11 h 22"/>
                <a:gd name="T22" fmla="*/ 107 w 118"/>
                <a:gd name="T2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8" h="22">
                  <a:moveTo>
                    <a:pt x="107" y="0"/>
                  </a:moveTo>
                  <a:cubicBezTo>
                    <a:pt x="83" y="0"/>
                    <a:pt x="83" y="0"/>
                    <a:pt x="83" y="0"/>
                  </a:cubicBezTo>
                  <a:cubicBezTo>
                    <a:pt x="84" y="2"/>
                    <a:pt x="84" y="3"/>
                    <a:pt x="84" y="5"/>
                  </a:cubicBezTo>
                  <a:cubicBezTo>
                    <a:pt x="84" y="10"/>
                    <a:pt x="80" y="15"/>
                    <a:pt x="75" y="15"/>
                  </a:cubicBezTo>
                  <a:cubicBezTo>
                    <a:pt x="70" y="15"/>
                    <a:pt x="66" y="10"/>
                    <a:pt x="66" y="5"/>
                  </a:cubicBezTo>
                  <a:cubicBezTo>
                    <a:pt x="66" y="3"/>
                    <a:pt x="66" y="2"/>
                    <a:pt x="67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7"/>
                    <a:pt x="4" y="22"/>
                    <a:pt x="10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13" y="22"/>
                    <a:pt x="118" y="17"/>
                    <a:pt x="118" y="11"/>
                  </a:cubicBezTo>
                  <a:cubicBezTo>
                    <a:pt x="118" y="5"/>
                    <a:pt x="113" y="0"/>
                    <a:pt x="10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4" name="Freeform 1020"/>
            <p:cNvSpPr/>
            <p:nvPr/>
          </p:nvSpPr>
          <p:spPr bwMode="auto">
            <a:xfrm>
              <a:off x="4232276" y="5884863"/>
              <a:ext cx="919163" cy="146050"/>
            </a:xfrm>
            <a:custGeom>
              <a:avLst/>
              <a:gdLst>
                <a:gd name="T0" fmla="*/ 122 w 133"/>
                <a:gd name="T1" fmla="*/ 0 h 21"/>
                <a:gd name="T2" fmla="*/ 58 w 133"/>
                <a:gd name="T3" fmla="*/ 0 h 21"/>
                <a:gd name="T4" fmla="*/ 60 w 133"/>
                <a:gd name="T5" fmla="*/ 6 h 21"/>
                <a:gd name="T6" fmla="*/ 51 w 133"/>
                <a:gd name="T7" fmla="*/ 15 h 21"/>
                <a:gd name="T8" fmla="*/ 41 w 133"/>
                <a:gd name="T9" fmla="*/ 6 h 21"/>
                <a:gd name="T10" fmla="*/ 44 w 133"/>
                <a:gd name="T11" fmla="*/ 0 h 21"/>
                <a:gd name="T12" fmla="*/ 11 w 133"/>
                <a:gd name="T13" fmla="*/ 0 h 21"/>
                <a:gd name="T14" fmla="*/ 0 w 133"/>
                <a:gd name="T15" fmla="*/ 11 h 21"/>
                <a:gd name="T16" fmla="*/ 11 w 133"/>
                <a:gd name="T17" fmla="*/ 21 h 21"/>
                <a:gd name="T18" fmla="*/ 122 w 133"/>
                <a:gd name="T19" fmla="*/ 21 h 21"/>
                <a:gd name="T20" fmla="*/ 133 w 133"/>
                <a:gd name="T21" fmla="*/ 11 h 21"/>
                <a:gd name="T22" fmla="*/ 122 w 133"/>
                <a:gd name="T2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" h="21">
                  <a:moveTo>
                    <a:pt x="122" y="0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59" y="2"/>
                    <a:pt x="60" y="4"/>
                    <a:pt x="60" y="6"/>
                  </a:cubicBezTo>
                  <a:cubicBezTo>
                    <a:pt x="60" y="11"/>
                    <a:pt x="56" y="15"/>
                    <a:pt x="51" y="15"/>
                  </a:cubicBezTo>
                  <a:cubicBezTo>
                    <a:pt x="45" y="15"/>
                    <a:pt x="41" y="11"/>
                    <a:pt x="41" y="6"/>
                  </a:cubicBezTo>
                  <a:cubicBezTo>
                    <a:pt x="41" y="4"/>
                    <a:pt x="42" y="2"/>
                    <a:pt x="4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1"/>
                    <a:pt x="11" y="21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8" y="21"/>
                    <a:pt x="133" y="17"/>
                    <a:pt x="133" y="11"/>
                  </a:cubicBezTo>
                  <a:cubicBezTo>
                    <a:pt x="133" y="5"/>
                    <a:pt x="128" y="0"/>
                    <a:pt x="1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5" name="Freeform 1022"/>
            <p:cNvSpPr/>
            <p:nvPr/>
          </p:nvSpPr>
          <p:spPr bwMode="auto">
            <a:xfrm>
              <a:off x="4232276" y="5705476"/>
              <a:ext cx="919163" cy="152400"/>
            </a:xfrm>
            <a:custGeom>
              <a:avLst/>
              <a:gdLst>
                <a:gd name="T0" fmla="*/ 122 w 133"/>
                <a:gd name="T1" fmla="*/ 0 h 22"/>
                <a:gd name="T2" fmla="*/ 89 w 133"/>
                <a:gd name="T3" fmla="*/ 0 h 22"/>
                <a:gd name="T4" fmla="*/ 92 w 133"/>
                <a:gd name="T5" fmla="*/ 7 h 22"/>
                <a:gd name="T6" fmla="*/ 83 w 133"/>
                <a:gd name="T7" fmla="*/ 16 h 22"/>
                <a:gd name="T8" fmla="*/ 74 w 133"/>
                <a:gd name="T9" fmla="*/ 7 h 22"/>
                <a:gd name="T10" fmla="*/ 77 w 133"/>
                <a:gd name="T11" fmla="*/ 0 h 22"/>
                <a:gd name="T12" fmla="*/ 11 w 133"/>
                <a:gd name="T13" fmla="*/ 0 h 22"/>
                <a:gd name="T14" fmla="*/ 0 w 133"/>
                <a:gd name="T15" fmla="*/ 11 h 22"/>
                <a:gd name="T16" fmla="*/ 11 w 133"/>
                <a:gd name="T17" fmla="*/ 22 h 22"/>
                <a:gd name="T18" fmla="*/ 122 w 133"/>
                <a:gd name="T19" fmla="*/ 22 h 22"/>
                <a:gd name="T20" fmla="*/ 133 w 133"/>
                <a:gd name="T21" fmla="*/ 11 h 22"/>
                <a:gd name="T22" fmla="*/ 122 w 133"/>
                <a:gd name="T2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" h="22">
                  <a:moveTo>
                    <a:pt x="122" y="0"/>
                  </a:moveTo>
                  <a:cubicBezTo>
                    <a:pt x="89" y="0"/>
                    <a:pt x="89" y="0"/>
                    <a:pt x="89" y="0"/>
                  </a:cubicBezTo>
                  <a:cubicBezTo>
                    <a:pt x="91" y="2"/>
                    <a:pt x="92" y="4"/>
                    <a:pt x="92" y="7"/>
                  </a:cubicBezTo>
                  <a:cubicBezTo>
                    <a:pt x="92" y="12"/>
                    <a:pt x="88" y="16"/>
                    <a:pt x="83" y="16"/>
                  </a:cubicBezTo>
                  <a:cubicBezTo>
                    <a:pt x="78" y="16"/>
                    <a:pt x="74" y="12"/>
                    <a:pt x="74" y="7"/>
                  </a:cubicBezTo>
                  <a:cubicBezTo>
                    <a:pt x="74" y="4"/>
                    <a:pt x="75" y="2"/>
                    <a:pt x="7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22" y="22"/>
                    <a:pt x="122" y="22"/>
                    <a:pt x="122" y="22"/>
                  </a:cubicBezTo>
                  <a:cubicBezTo>
                    <a:pt x="128" y="22"/>
                    <a:pt x="133" y="17"/>
                    <a:pt x="133" y="11"/>
                  </a:cubicBezTo>
                  <a:cubicBezTo>
                    <a:pt x="133" y="5"/>
                    <a:pt x="128" y="0"/>
                    <a:pt x="1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6" name="Freeform 1024"/>
            <p:cNvSpPr/>
            <p:nvPr/>
          </p:nvSpPr>
          <p:spPr bwMode="auto">
            <a:xfrm>
              <a:off x="4232276" y="5534026"/>
              <a:ext cx="919163" cy="144463"/>
            </a:xfrm>
            <a:custGeom>
              <a:avLst/>
              <a:gdLst>
                <a:gd name="T0" fmla="*/ 122 w 133"/>
                <a:gd name="T1" fmla="*/ 0 h 21"/>
                <a:gd name="T2" fmla="*/ 57 w 133"/>
                <a:gd name="T3" fmla="*/ 0 h 21"/>
                <a:gd name="T4" fmla="*/ 60 w 133"/>
                <a:gd name="T5" fmla="*/ 7 h 21"/>
                <a:gd name="T6" fmla="*/ 51 w 133"/>
                <a:gd name="T7" fmla="*/ 16 h 21"/>
                <a:gd name="T8" fmla="*/ 41 w 133"/>
                <a:gd name="T9" fmla="*/ 7 h 21"/>
                <a:gd name="T10" fmla="*/ 44 w 133"/>
                <a:gd name="T11" fmla="*/ 0 h 21"/>
                <a:gd name="T12" fmla="*/ 11 w 133"/>
                <a:gd name="T13" fmla="*/ 0 h 21"/>
                <a:gd name="T14" fmla="*/ 0 w 133"/>
                <a:gd name="T15" fmla="*/ 11 h 21"/>
                <a:gd name="T16" fmla="*/ 11 w 133"/>
                <a:gd name="T17" fmla="*/ 21 h 21"/>
                <a:gd name="T18" fmla="*/ 122 w 133"/>
                <a:gd name="T19" fmla="*/ 21 h 21"/>
                <a:gd name="T20" fmla="*/ 133 w 133"/>
                <a:gd name="T21" fmla="*/ 11 h 21"/>
                <a:gd name="T22" fmla="*/ 122 w 133"/>
                <a:gd name="T2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3" h="21">
                  <a:moveTo>
                    <a:pt x="122" y="0"/>
                  </a:moveTo>
                  <a:cubicBezTo>
                    <a:pt x="57" y="0"/>
                    <a:pt x="57" y="0"/>
                    <a:pt x="57" y="0"/>
                  </a:cubicBezTo>
                  <a:cubicBezTo>
                    <a:pt x="59" y="1"/>
                    <a:pt x="60" y="4"/>
                    <a:pt x="60" y="7"/>
                  </a:cubicBezTo>
                  <a:cubicBezTo>
                    <a:pt x="60" y="12"/>
                    <a:pt x="56" y="16"/>
                    <a:pt x="51" y="16"/>
                  </a:cubicBezTo>
                  <a:cubicBezTo>
                    <a:pt x="45" y="16"/>
                    <a:pt x="41" y="12"/>
                    <a:pt x="41" y="7"/>
                  </a:cubicBezTo>
                  <a:cubicBezTo>
                    <a:pt x="41" y="4"/>
                    <a:pt x="42" y="1"/>
                    <a:pt x="44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22" y="21"/>
                    <a:pt x="122" y="21"/>
                    <a:pt x="122" y="21"/>
                  </a:cubicBezTo>
                  <a:cubicBezTo>
                    <a:pt x="128" y="21"/>
                    <a:pt x="133" y="16"/>
                    <a:pt x="133" y="11"/>
                  </a:cubicBezTo>
                  <a:cubicBezTo>
                    <a:pt x="133" y="5"/>
                    <a:pt x="128" y="0"/>
                    <a:pt x="1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60" name="Freeform 1025"/>
          <p:cNvSpPr/>
          <p:nvPr/>
        </p:nvSpPr>
        <p:spPr bwMode="auto">
          <a:xfrm>
            <a:off x="4670836" y="4266423"/>
            <a:ext cx="970707" cy="852559"/>
          </a:xfrm>
          <a:custGeom>
            <a:avLst/>
            <a:gdLst>
              <a:gd name="T0" fmla="*/ 165 w 166"/>
              <a:gd name="T1" fmla="*/ 0 h 146"/>
              <a:gd name="T2" fmla="*/ 91 w 166"/>
              <a:gd name="T3" fmla="*/ 0 h 146"/>
              <a:gd name="T4" fmla="*/ 96 w 166"/>
              <a:gd name="T5" fmla="*/ 11 h 146"/>
              <a:gd name="T6" fmla="*/ 82 w 166"/>
              <a:gd name="T7" fmla="*/ 25 h 146"/>
              <a:gd name="T8" fmla="*/ 68 w 166"/>
              <a:gd name="T9" fmla="*/ 11 h 146"/>
              <a:gd name="T10" fmla="*/ 73 w 166"/>
              <a:gd name="T11" fmla="*/ 0 h 146"/>
              <a:gd name="T12" fmla="*/ 0 w 166"/>
              <a:gd name="T13" fmla="*/ 0 h 146"/>
              <a:gd name="T14" fmla="*/ 0 w 166"/>
              <a:gd name="T15" fmla="*/ 78 h 146"/>
              <a:gd name="T16" fmla="*/ 11 w 166"/>
              <a:gd name="T17" fmla="*/ 73 h 146"/>
              <a:gd name="T18" fmla="*/ 25 w 166"/>
              <a:gd name="T19" fmla="*/ 87 h 146"/>
              <a:gd name="T20" fmla="*/ 11 w 166"/>
              <a:gd name="T21" fmla="*/ 101 h 146"/>
              <a:gd name="T22" fmla="*/ 0 w 166"/>
              <a:gd name="T23" fmla="*/ 96 h 146"/>
              <a:gd name="T24" fmla="*/ 0 w 166"/>
              <a:gd name="T25" fmla="*/ 95 h 146"/>
              <a:gd name="T26" fmla="*/ 0 w 166"/>
              <a:gd name="T27" fmla="*/ 146 h 146"/>
              <a:gd name="T28" fmla="*/ 44 w 166"/>
              <a:gd name="T29" fmla="*/ 146 h 146"/>
              <a:gd name="T30" fmla="*/ 38 w 166"/>
              <a:gd name="T31" fmla="*/ 135 h 146"/>
              <a:gd name="T32" fmla="*/ 53 w 166"/>
              <a:gd name="T33" fmla="*/ 121 h 146"/>
              <a:gd name="T34" fmla="*/ 67 w 166"/>
              <a:gd name="T35" fmla="*/ 135 h 146"/>
              <a:gd name="T36" fmla="*/ 61 w 166"/>
              <a:gd name="T37" fmla="*/ 146 h 146"/>
              <a:gd name="T38" fmla="*/ 102 w 166"/>
              <a:gd name="T39" fmla="*/ 146 h 146"/>
              <a:gd name="T40" fmla="*/ 117 w 166"/>
              <a:gd name="T41" fmla="*/ 128 h 146"/>
              <a:gd name="T42" fmla="*/ 166 w 166"/>
              <a:gd name="T43" fmla="*/ 10 h 146"/>
              <a:gd name="T44" fmla="*/ 165 w 166"/>
              <a:gd name="T45" fmla="*/ 0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66" h="146">
                <a:moveTo>
                  <a:pt x="165" y="0"/>
                </a:moveTo>
                <a:cubicBezTo>
                  <a:pt x="91" y="0"/>
                  <a:pt x="91" y="0"/>
                  <a:pt x="91" y="0"/>
                </a:cubicBezTo>
                <a:cubicBezTo>
                  <a:pt x="94" y="2"/>
                  <a:pt x="96" y="6"/>
                  <a:pt x="96" y="11"/>
                </a:cubicBezTo>
                <a:cubicBezTo>
                  <a:pt x="96" y="18"/>
                  <a:pt x="90" y="25"/>
                  <a:pt x="82" y="25"/>
                </a:cubicBezTo>
                <a:cubicBezTo>
                  <a:pt x="74" y="25"/>
                  <a:pt x="68" y="18"/>
                  <a:pt x="68" y="11"/>
                </a:cubicBezTo>
                <a:cubicBezTo>
                  <a:pt x="68" y="6"/>
                  <a:pt x="70" y="2"/>
                  <a:pt x="73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78"/>
                  <a:pt x="0" y="78"/>
                  <a:pt x="0" y="78"/>
                </a:cubicBezTo>
                <a:cubicBezTo>
                  <a:pt x="2" y="75"/>
                  <a:pt x="7" y="73"/>
                  <a:pt x="11" y="73"/>
                </a:cubicBezTo>
                <a:cubicBezTo>
                  <a:pt x="19" y="73"/>
                  <a:pt x="25" y="79"/>
                  <a:pt x="25" y="87"/>
                </a:cubicBezTo>
                <a:cubicBezTo>
                  <a:pt x="25" y="95"/>
                  <a:pt x="19" y="101"/>
                  <a:pt x="11" y="101"/>
                </a:cubicBezTo>
                <a:cubicBezTo>
                  <a:pt x="7" y="101"/>
                  <a:pt x="3" y="99"/>
                  <a:pt x="0" y="96"/>
                </a:cubicBezTo>
                <a:cubicBezTo>
                  <a:pt x="0" y="95"/>
                  <a:pt x="0" y="95"/>
                  <a:pt x="0" y="95"/>
                </a:cubicBezTo>
                <a:cubicBezTo>
                  <a:pt x="0" y="146"/>
                  <a:pt x="0" y="146"/>
                  <a:pt x="0" y="146"/>
                </a:cubicBezTo>
                <a:cubicBezTo>
                  <a:pt x="44" y="146"/>
                  <a:pt x="44" y="146"/>
                  <a:pt x="44" y="146"/>
                </a:cubicBezTo>
                <a:cubicBezTo>
                  <a:pt x="40" y="144"/>
                  <a:pt x="38" y="140"/>
                  <a:pt x="38" y="135"/>
                </a:cubicBezTo>
                <a:cubicBezTo>
                  <a:pt x="38" y="127"/>
                  <a:pt x="45" y="121"/>
                  <a:pt x="53" y="121"/>
                </a:cubicBezTo>
                <a:cubicBezTo>
                  <a:pt x="60" y="121"/>
                  <a:pt x="67" y="127"/>
                  <a:pt x="67" y="135"/>
                </a:cubicBezTo>
                <a:cubicBezTo>
                  <a:pt x="67" y="140"/>
                  <a:pt x="65" y="144"/>
                  <a:pt x="61" y="146"/>
                </a:cubicBezTo>
                <a:cubicBezTo>
                  <a:pt x="102" y="146"/>
                  <a:pt x="102" y="146"/>
                  <a:pt x="102" y="146"/>
                </a:cubicBezTo>
                <a:cubicBezTo>
                  <a:pt x="109" y="138"/>
                  <a:pt x="114" y="131"/>
                  <a:pt x="117" y="128"/>
                </a:cubicBezTo>
                <a:cubicBezTo>
                  <a:pt x="147" y="98"/>
                  <a:pt x="166" y="56"/>
                  <a:pt x="166" y="10"/>
                </a:cubicBezTo>
                <a:cubicBezTo>
                  <a:pt x="166" y="7"/>
                  <a:pt x="165" y="3"/>
                  <a:pt x="165" y="0"/>
                </a:cubicBezTo>
              </a:path>
            </a:pathLst>
          </a:custGeom>
          <a:solidFill>
            <a:srgbClr val="04447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1" name="Freeform 1028"/>
          <p:cNvSpPr/>
          <p:nvPr/>
        </p:nvSpPr>
        <p:spPr bwMode="auto">
          <a:xfrm>
            <a:off x="4519120" y="5598292"/>
            <a:ext cx="76530" cy="99353"/>
          </a:xfrm>
          <a:custGeom>
            <a:avLst/>
            <a:gdLst>
              <a:gd name="T0" fmla="*/ 0 w 13"/>
              <a:gd name="T1" fmla="*/ 11 h 17"/>
              <a:gd name="T2" fmla="*/ 7 w 13"/>
              <a:gd name="T3" fmla="*/ 17 h 17"/>
              <a:gd name="T4" fmla="*/ 13 w 13"/>
              <a:gd name="T5" fmla="*/ 11 h 17"/>
              <a:gd name="T6" fmla="*/ 10 w 13"/>
              <a:gd name="T7" fmla="*/ 5 h 17"/>
              <a:gd name="T8" fmla="*/ 10 w 13"/>
              <a:gd name="T9" fmla="*/ 5 h 17"/>
              <a:gd name="T10" fmla="*/ 9 w 13"/>
              <a:gd name="T11" fmla="*/ 3 h 17"/>
              <a:gd name="T12" fmla="*/ 10 w 13"/>
              <a:gd name="T13" fmla="*/ 0 h 17"/>
              <a:gd name="T14" fmla="*/ 3 w 13"/>
              <a:gd name="T15" fmla="*/ 0 h 17"/>
              <a:gd name="T16" fmla="*/ 4 w 13"/>
              <a:gd name="T17" fmla="*/ 3 h 17"/>
              <a:gd name="T18" fmla="*/ 3 w 13"/>
              <a:gd name="T19" fmla="*/ 5 h 17"/>
              <a:gd name="T20" fmla="*/ 3 w 13"/>
              <a:gd name="T21" fmla="*/ 5 h 17"/>
              <a:gd name="T22" fmla="*/ 0 w 13"/>
              <a:gd name="T23" fmla="*/ 11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" h="17">
                <a:moveTo>
                  <a:pt x="0" y="11"/>
                </a:moveTo>
                <a:cubicBezTo>
                  <a:pt x="0" y="14"/>
                  <a:pt x="3" y="17"/>
                  <a:pt x="7" y="17"/>
                </a:cubicBezTo>
                <a:cubicBezTo>
                  <a:pt x="10" y="17"/>
                  <a:pt x="13" y="14"/>
                  <a:pt x="13" y="11"/>
                </a:cubicBezTo>
                <a:cubicBezTo>
                  <a:pt x="13" y="8"/>
                  <a:pt x="12" y="6"/>
                  <a:pt x="10" y="5"/>
                </a:cubicBezTo>
                <a:cubicBezTo>
                  <a:pt x="10" y="5"/>
                  <a:pt x="10" y="5"/>
                  <a:pt x="10" y="5"/>
                </a:cubicBezTo>
                <a:cubicBezTo>
                  <a:pt x="9" y="5"/>
                  <a:pt x="9" y="4"/>
                  <a:pt x="9" y="3"/>
                </a:cubicBezTo>
                <a:cubicBezTo>
                  <a:pt x="9" y="1"/>
                  <a:pt x="10" y="0"/>
                  <a:pt x="10" y="0"/>
                </a:cubicBezTo>
                <a:cubicBezTo>
                  <a:pt x="3" y="0"/>
                  <a:pt x="3" y="0"/>
                  <a:pt x="3" y="0"/>
                </a:cubicBezTo>
                <a:cubicBezTo>
                  <a:pt x="3" y="0"/>
                  <a:pt x="4" y="1"/>
                  <a:pt x="4" y="3"/>
                </a:cubicBezTo>
                <a:cubicBezTo>
                  <a:pt x="4" y="4"/>
                  <a:pt x="3" y="5"/>
                  <a:pt x="3" y="5"/>
                </a:cubicBezTo>
                <a:cubicBezTo>
                  <a:pt x="3" y="5"/>
                  <a:pt x="3" y="5"/>
                  <a:pt x="3" y="5"/>
                </a:cubicBezTo>
                <a:cubicBezTo>
                  <a:pt x="1" y="7"/>
                  <a:pt x="0" y="8"/>
                  <a:pt x="0" y="11"/>
                </a:cubicBezTo>
                <a:close/>
              </a:path>
            </a:pathLst>
          </a:custGeom>
          <a:solidFill>
            <a:srgbClr val="04447F">
              <a:lumMod val="5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2" name="Freeform 1029"/>
          <p:cNvSpPr/>
          <p:nvPr/>
        </p:nvSpPr>
        <p:spPr bwMode="auto">
          <a:xfrm>
            <a:off x="4916533" y="4996802"/>
            <a:ext cx="123520" cy="163799"/>
          </a:xfrm>
          <a:custGeom>
            <a:avLst/>
            <a:gdLst>
              <a:gd name="T0" fmla="*/ 21 w 21"/>
              <a:gd name="T1" fmla="*/ 10 h 28"/>
              <a:gd name="T2" fmla="*/ 11 w 21"/>
              <a:gd name="T3" fmla="*/ 0 h 28"/>
              <a:gd name="T4" fmla="*/ 0 w 21"/>
              <a:gd name="T5" fmla="*/ 10 h 28"/>
              <a:gd name="T6" fmla="*/ 5 w 21"/>
              <a:gd name="T7" fmla="*/ 19 h 28"/>
              <a:gd name="T8" fmla="*/ 5 w 21"/>
              <a:gd name="T9" fmla="*/ 19 h 28"/>
              <a:gd name="T10" fmla="*/ 7 w 21"/>
              <a:gd name="T11" fmla="*/ 23 h 28"/>
              <a:gd name="T12" fmla="*/ 5 w 21"/>
              <a:gd name="T13" fmla="*/ 28 h 28"/>
              <a:gd name="T14" fmla="*/ 16 w 21"/>
              <a:gd name="T15" fmla="*/ 28 h 28"/>
              <a:gd name="T16" fmla="*/ 14 w 21"/>
              <a:gd name="T17" fmla="*/ 23 h 28"/>
              <a:gd name="T18" fmla="*/ 17 w 21"/>
              <a:gd name="T19" fmla="*/ 19 h 28"/>
              <a:gd name="T20" fmla="*/ 17 w 21"/>
              <a:gd name="T21" fmla="*/ 19 h 28"/>
              <a:gd name="T22" fmla="*/ 21 w 21"/>
              <a:gd name="T23" fmla="*/ 1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1" h="28">
                <a:moveTo>
                  <a:pt x="21" y="10"/>
                </a:moveTo>
                <a:cubicBezTo>
                  <a:pt x="21" y="4"/>
                  <a:pt x="16" y="0"/>
                  <a:pt x="11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14"/>
                  <a:pt x="2" y="17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6" y="20"/>
                  <a:pt x="7" y="21"/>
                  <a:pt x="7" y="23"/>
                </a:cubicBezTo>
                <a:cubicBezTo>
                  <a:pt x="7" y="26"/>
                  <a:pt x="5" y="28"/>
                  <a:pt x="5" y="28"/>
                </a:cubicBezTo>
                <a:cubicBezTo>
                  <a:pt x="16" y="28"/>
                  <a:pt x="16" y="28"/>
                  <a:pt x="16" y="28"/>
                </a:cubicBezTo>
                <a:cubicBezTo>
                  <a:pt x="16" y="28"/>
                  <a:pt x="14" y="26"/>
                  <a:pt x="14" y="23"/>
                </a:cubicBezTo>
                <a:cubicBezTo>
                  <a:pt x="14" y="21"/>
                  <a:pt x="16" y="20"/>
                  <a:pt x="17" y="19"/>
                </a:cubicBezTo>
                <a:cubicBezTo>
                  <a:pt x="17" y="19"/>
                  <a:pt x="17" y="19"/>
                  <a:pt x="17" y="19"/>
                </a:cubicBezTo>
                <a:cubicBezTo>
                  <a:pt x="19" y="17"/>
                  <a:pt x="21" y="14"/>
                  <a:pt x="21" y="10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3" name="Freeform 1030"/>
          <p:cNvSpPr/>
          <p:nvPr/>
        </p:nvSpPr>
        <p:spPr bwMode="auto">
          <a:xfrm>
            <a:off x="4063976" y="5153887"/>
            <a:ext cx="1180155" cy="444404"/>
          </a:xfrm>
          <a:custGeom>
            <a:avLst/>
            <a:gdLst>
              <a:gd name="T0" fmla="*/ 61 w 202"/>
              <a:gd name="T1" fmla="*/ 0 h 76"/>
              <a:gd name="T2" fmla="*/ 61 w 202"/>
              <a:gd name="T3" fmla="*/ 0 h 76"/>
              <a:gd name="T4" fmla="*/ 66 w 202"/>
              <a:gd name="T5" fmla="*/ 12 h 76"/>
              <a:gd name="T6" fmla="*/ 52 w 202"/>
              <a:gd name="T7" fmla="*/ 26 h 76"/>
              <a:gd name="T8" fmla="*/ 38 w 202"/>
              <a:gd name="T9" fmla="*/ 12 h 76"/>
              <a:gd name="T10" fmla="*/ 43 w 202"/>
              <a:gd name="T11" fmla="*/ 1 h 76"/>
              <a:gd name="T12" fmla="*/ 44 w 202"/>
              <a:gd name="T13" fmla="*/ 0 h 76"/>
              <a:gd name="T14" fmla="*/ 0 w 202"/>
              <a:gd name="T15" fmla="*/ 0 h 76"/>
              <a:gd name="T16" fmla="*/ 14 w 202"/>
              <a:gd name="T17" fmla="*/ 25 h 76"/>
              <a:gd name="T18" fmla="*/ 32 w 202"/>
              <a:gd name="T19" fmla="*/ 65 h 76"/>
              <a:gd name="T20" fmla="*/ 45 w 202"/>
              <a:gd name="T21" fmla="*/ 76 h 76"/>
              <a:gd name="T22" fmla="*/ 156 w 202"/>
              <a:gd name="T23" fmla="*/ 76 h 76"/>
              <a:gd name="T24" fmla="*/ 171 w 202"/>
              <a:gd name="T25" fmla="*/ 65 h 76"/>
              <a:gd name="T26" fmla="*/ 187 w 202"/>
              <a:gd name="T27" fmla="*/ 27 h 76"/>
              <a:gd name="T28" fmla="*/ 202 w 202"/>
              <a:gd name="T29" fmla="*/ 0 h 76"/>
              <a:gd name="T30" fmla="*/ 61 w 202"/>
              <a:gd name="T31" fmla="*/ 0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02" h="76">
                <a:moveTo>
                  <a:pt x="61" y="0"/>
                </a:moveTo>
                <a:cubicBezTo>
                  <a:pt x="61" y="0"/>
                  <a:pt x="61" y="0"/>
                  <a:pt x="61" y="0"/>
                </a:cubicBezTo>
                <a:cubicBezTo>
                  <a:pt x="64" y="3"/>
                  <a:pt x="66" y="7"/>
                  <a:pt x="66" y="12"/>
                </a:cubicBezTo>
                <a:cubicBezTo>
                  <a:pt x="66" y="20"/>
                  <a:pt x="60" y="26"/>
                  <a:pt x="52" y="26"/>
                </a:cubicBezTo>
                <a:cubicBezTo>
                  <a:pt x="44" y="26"/>
                  <a:pt x="38" y="20"/>
                  <a:pt x="38" y="12"/>
                </a:cubicBezTo>
                <a:cubicBezTo>
                  <a:pt x="38" y="7"/>
                  <a:pt x="40" y="3"/>
                  <a:pt x="43" y="1"/>
                </a:cubicBezTo>
                <a:cubicBezTo>
                  <a:pt x="44" y="0"/>
                  <a:pt x="44" y="0"/>
                  <a:pt x="44" y="0"/>
                </a:cubicBezTo>
                <a:cubicBezTo>
                  <a:pt x="0" y="0"/>
                  <a:pt x="0" y="0"/>
                  <a:pt x="0" y="0"/>
                </a:cubicBezTo>
                <a:cubicBezTo>
                  <a:pt x="5" y="7"/>
                  <a:pt x="9" y="15"/>
                  <a:pt x="14" y="25"/>
                </a:cubicBezTo>
                <a:cubicBezTo>
                  <a:pt x="19" y="36"/>
                  <a:pt x="32" y="65"/>
                  <a:pt x="32" y="65"/>
                </a:cubicBezTo>
                <a:cubicBezTo>
                  <a:pt x="34" y="71"/>
                  <a:pt x="39" y="76"/>
                  <a:pt x="45" y="76"/>
                </a:cubicBezTo>
                <a:cubicBezTo>
                  <a:pt x="156" y="76"/>
                  <a:pt x="156" y="76"/>
                  <a:pt x="156" y="76"/>
                </a:cubicBezTo>
                <a:cubicBezTo>
                  <a:pt x="162" y="76"/>
                  <a:pt x="168" y="72"/>
                  <a:pt x="171" y="65"/>
                </a:cubicBezTo>
                <a:cubicBezTo>
                  <a:pt x="171" y="65"/>
                  <a:pt x="181" y="41"/>
                  <a:pt x="187" y="27"/>
                </a:cubicBezTo>
                <a:cubicBezTo>
                  <a:pt x="192" y="17"/>
                  <a:pt x="197" y="8"/>
                  <a:pt x="202" y="0"/>
                </a:cubicBezTo>
                <a:cubicBezTo>
                  <a:pt x="61" y="0"/>
                  <a:pt x="61" y="0"/>
                  <a:pt x="61" y="0"/>
                </a:cubicBezTo>
              </a:path>
            </a:pathLst>
          </a:custGeom>
          <a:solidFill>
            <a:srgbClr val="04447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4" name="Freeform 1033"/>
          <p:cNvSpPr/>
          <p:nvPr/>
        </p:nvSpPr>
        <p:spPr bwMode="auto">
          <a:xfrm>
            <a:off x="3696101" y="4569852"/>
            <a:ext cx="939828" cy="549128"/>
          </a:xfrm>
          <a:custGeom>
            <a:avLst/>
            <a:gdLst>
              <a:gd name="T0" fmla="*/ 0 w 161"/>
              <a:gd name="T1" fmla="*/ 0 h 94"/>
              <a:gd name="T2" fmla="*/ 41 w 161"/>
              <a:gd name="T3" fmla="*/ 74 h 94"/>
              <a:gd name="T4" fmla="*/ 58 w 161"/>
              <a:gd name="T5" fmla="*/ 94 h 94"/>
              <a:gd name="T6" fmla="*/ 161 w 161"/>
              <a:gd name="T7" fmla="*/ 94 h 94"/>
              <a:gd name="T8" fmla="*/ 161 w 161"/>
              <a:gd name="T9" fmla="*/ 0 h 94"/>
              <a:gd name="T10" fmla="*/ 0 w 161"/>
              <a:gd name="T11" fmla="*/ 0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1" h="94">
                <a:moveTo>
                  <a:pt x="0" y="0"/>
                </a:moveTo>
                <a:cubicBezTo>
                  <a:pt x="7" y="28"/>
                  <a:pt x="22" y="53"/>
                  <a:pt x="41" y="74"/>
                </a:cubicBezTo>
                <a:cubicBezTo>
                  <a:pt x="44" y="78"/>
                  <a:pt x="51" y="85"/>
                  <a:pt x="58" y="94"/>
                </a:cubicBezTo>
                <a:cubicBezTo>
                  <a:pt x="161" y="94"/>
                  <a:pt x="161" y="94"/>
                  <a:pt x="161" y="94"/>
                </a:cubicBezTo>
                <a:cubicBezTo>
                  <a:pt x="161" y="0"/>
                  <a:pt x="161" y="0"/>
                  <a:pt x="161" y="0"/>
                </a:cubicBezTo>
                <a:cubicBezTo>
                  <a:pt x="0" y="0"/>
                  <a:pt x="0" y="0"/>
                  <a:pt x="0" y="0"/>
                </a:cubicBezTo>
              </a:path>
            </a:pathLst>
          </a:custGeom>
          <a:solidFill>
            <a:srgbClr val="04447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5" name="Freeform 1036"/>
          <p:cNvSpPr/>
          <p:nvPr/>
        </p:nvSpPr>
        <p:spPr bwMode="auto">
          <a:xfrm>
            <a:off x="4635928" y="4710826"/>
            <a:ext cx="163799" cy="122178"/>
          </a:xfrm>
          <a:custGeom>
            <a:avLst/>
            <a:gdLst>
              <a:gd name="T0" fmla="*/ 17 w 28"/>
              <a:gd name="T1" fmla="*/ 21 h 21"/>
              <a:gd name="T2" fmla="*/ 28 w 28"/>
              <a:gd name="T3" fmla="*/ 11 h 21"/>
              <a:gd name="T4" fmla="*/ 17 w 28"/>
              <a:gd name="T5" fmla="*/ 0 h 21"/>
              <a:gd name="T6" fmla="*/ 8 w 28"/>
              <a:gd name="T7" fmla="*/ 5 h 21"/>
              <a:gd name="T8" fmla="*/ 8 w 28"/>
              <a:gd name="T9" fmla="*/ 5 h 21"/>
              <a:gd name="T10" fmla="*/ 4 w 28"/>
              <a:gd name="T11" fmla="*/ 7 h 21"/>
              <a:gd name="T12" fmla="*/ 0 w 28"/>
              <a:gd name="T13" fmla="*/ 5 h 21"/>
              <a:gd name="T14" fmla="*/ 0 w 28"/>
              <a:gd name="T15" fmla="*/ 16 h 21"/>
              <a:gd name="T16" fmla="*/ 4 w 28"/>
              <a:gd name="T17" fmla="*/ 15 h 21"/>
              <a:gd name="T18" fmla="*/ 9 w 28"/>
              <a:gd name="T19" fmla="*/ 17 h 21"/>
              <a:gd name="T20" fmla="*/ 9 w 28"/>
              <a:gd name="T21" fmla="*/ 17 h 21"/>
              <a:gd name="T22" fmla="*/ 17 w 28"/>
              <a:gd name="T23" fmla="*/ 2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8" h="21">
                <a:moveTo>
                  <a:pt x="17" y="21"/>
                </a:moveTo>
                <a:cubicBezTo>
                  <a:pt x="23" y="21"/>
                  <a:pt x="28" y="17"/>
                  <a:pt x="28" y="11"/>
                </a:cubicBezTo>
                <a:cubicBezTo>
                  <a:pt x="28" y="5"/>
                  <a:pt x="23" y="0"/>
                  <a:pt x="17" y="0"/>
                </a:cubicBezTo>
                <a:cubicBezTo>
                  <a:pt x="13" y="0"/>
                  <a:pt x="10" y="2"/>
                  <a:pt x="8" y="5"/>
                </a:cubicBezTo>
                <a:cubicBezTo>
                  <a:pt x="8" y="5"/>
                  <a:pt x="8" y="5"/>
                  <a:pt x="8" y="5"/>
                </a:cubicBezTo>
                <a:cubicBezTo>
                  <a:pt x="7" y="6"/>
                  <a:pt x="6" y="7"/>
                  <a:pt x="4" y="7"/>
                </a:cubicBezTo>
                <a:cubicBezTo>
                  <a:pt x="2" y="7"/>
                  <a:pt x="0" y="5"/>
                  <a:pt x="0" y="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6"/>
                  <a:pt x="1" y="15"/>
                  <a:pt x="4" y="15"/>
                </a:cubicBezTo>
                <a:cubicBezTo>
                  <a:pt x="7" y="15"/>
                  <a:pt x="8" y="16"/>
                  <a:pt x="9" y="17"/>
                </a:cubicBezTo>
                <a:cubicBezTo>
                  <a:pt x="9" y="17"/>
                  <a:pt x="9" y="17"/>
                  <a:pt x="9" y="17"/>
                </a:cubicBezTo>
                <a:cubicBezTo>
                  <a:pt x="11" y="20"/>
                  <a:pt x="14" y="21"/>
                  <a:pt x="17" y="21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6" name="Freeform 1037"/>
          <p:cNvSpPr/>
          <p:nvPr/>
        </p:nvSpPr>
        <p:spPr bwMode="auto">
          <a:xfrm>
            <a:off x="4309673" y="5118979"/>
            <a:ext cx="122178" cy="163799"/>
          </a:xfrm>
          <a:custGeom>
            <a:avLst/>
            <a:gdLst>
              <a:gd name="T0" fmla="*/ 0 w 21"/>
              <a:gd name="T1" fmla="*/ 18 h 28"/>
              <a:gd name="T2" fmla="*/ 10 w 21"/>
              <a:gd name="T3" fmla="*/ 28 h 28"/>
              <a:gd name="T4" fmla="*/ 21 w 21"/>
              <a:gd name="T5" fmla="*/ 18 h 28"/>
              <a:gd name="T6" fmla="*/ 16 w 21"/>
              <a:gd name="T7" fmla="*/ 9 h 28"/>
              <a:gd name="T8" fmla="*/ 16 w 21"/>
              <a:gd name="T9" fmla="*/ 9 h 28"/>
              <a:gd name="T10" fmla="*/ 14 w 21"/>
              <a:gd name="T11" fmla="*/ 5 h 28"/>
              <a:gd name="T12" fmla="*/ 16 w 21"/>
              <a:gd name="T13" fmla="*/ 0 h 28"/>
              <a:gd name="T14" fmla="*/ 5 w 21"/>
              <a:gd name="T15" fmla="*/ 0 h 28"/>
              <a:gd name="T16" fmla="*/ 6 w 21"/>
              <a:gd name="T17" fmla="*/ 5 h 28"/>
              <a:gd name="T18" fmla="*/ 4 w 21"/>
              <a:gd name="T19" fmla="*/ 9 h 28"/>
              <a:gd name="T20" fmla="*/ 4 w 21"/>
              <a:gd name="T21" fmla="*/ 9 h 28"/>
              <a:gd name="T22" fmla="*/ 0 w 21"/>
              <a:gd name="T23" fmla="*/ 18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1" h="28">
                <a:moveTo>
                  <a:pt x="0" y="18"/>
                </a:moveTo>
                <a:cubicBezTo>
                  <a:pt x="0" y="24"/>
                  <a:pt x="4" y="28"/>
                  <a:pt x="10" y="28"/>
                </a:cubicBezTo>
                <a:cubicBezTo>
                  <a:pt x="16" y="28"/>
                  <a:pt x="21" y="24"/>
                  <a:pt x="21" y="18"/>
                </a:cubicBezTo>
                <a:cubicBezTo>
                  <a:pt x="21" y="14"/>
                  <a:pt x="19" y="11"/>
                  <a:pt x="16" y="9"/>
                </a:cubicBezTo>
                <a:cubicBezTo>
                  <a:pt x="16" y="9"/>
                  <a:pt x="16" y="9"/>
                  <a:pt x="16" y="9"/>
                </a:cubicBezTo>
                <a:cubicBezTo>
                  <a:pt x="15" y="8"/>
                  <a:pt x="14" y="7"/>
                  <a:pt x="14" y="5"/>
                </a:cubicBezTo>
                <a:cubicBezTo>
                  <a:pt x="14" y="2"/>
                  <a:pt x="16" y="0"/>
                  <a:pt x="16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0"/>
                  <a:pt x="6" y="2"/>
                  <a:pt x="6" y="5"/>
                </a:cubicBezTo>
                <a:cubicBezTo>
                  <a:pt x="6" y="7"/>
                  <a:pt x="5" y="8"/>
                  <a:pt x="4" y="9"/>
                </a:cubicBezTo>
                <a:cubicBezTo>
                  <a:pt x="4" y="9"/>
                  <a:pt x="4" y="9"/>
                  <a:pt x="4" y="9"/>
                </a:cubicBezTo>
                <a:cubicBezTo>
                  <a:pt x="1" y="11"/>
                  <a:pt x="0" y="14"/>
                  <a:pt x="0" y="18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7" name="Freeform 1038"/>
          <p:cNvSpPr/>
          <p:nvPr/>
        </p:nvSpPr>
        <p:spPr bwMode="auto">
          <a:xfrm>
            <a:off x="4116337" y="4412766"/>
            <a:ext cx="122178" cy="163799"/>
          </a:xfrm>
          <a:custGeom>
            <a:avLst/>
            <a:gdLst>
              <a:gd name="T0" fmla="*/ 21 w 21"/>
              <a:gd name="T1" fmla="*/ 10 h 28"/>
              <a:gd name="T2" fmla="*/ 11 w 21"/>
              <a:gd name="T3" fmla="*/ 0 h 28"/>
              <a:gd name="T4" fmla="*/ 0 w 21"/>
              <a:gd name="T5" fmla="*/ 10 h 28"/>
              <a:gd name="T6" fmla="*/ 5 w 21"/>
              <a:gd name="T7" fmla="*/ 19 h 28"/>
              <a:gd name="T8" fmla="*/ 5 w 21"/>
              <a:gd name="T9" fmla="*/ 19 h 28"/>
              <a:gd name="T10" fmla="*/ 7 w 21"/>
              <a:gd name="T11" fmla="*/ 23 h 28"/>
              <a:gd name="T12" fmla="*/ 5 w 21"/>
              <a:gd name="T13" fmla="*/ 28 h 28"/>
              <a:gd name="T14" fmla="*/ 16 w 21"/>
              <a:gd name="T15" fmla="*/ 28 h 28"/>
              <a:gd name="T16" fmla="*/ 14 w 21"/>
              <a:gd name="T17" fmla="*/ 23 h 28"/>
              <a:gd name="T18" fmla="*/ 17 w 21"/>
              <a:gd name="T19" fmla="*/ 19 h 28"/>
              <a:gd name="T20" fmla="*/ 17 w 21"/>
              <a:gd name="T21" fmla="*/ 19 h 28"/>
              <a:gd name="T22" fmla="*/ 21 w 21"/>
              <a:gd name="T23" fmla="*/ 10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1" h="28">
                <a:moveTo>
                  <a:pt x="21" y="10"/>
                </a:moveTo>
                <a:cubicBezTo>
                  <a:pt x="21" y="4"/>
                  <a:pt x="16" y="0"/>
                  <a:pt x="11" y="0"/>
                </a:cubicBezTo>
                <a:cubicBezTo>
                  <a:pt x="5" y="0"/>
                  <a:pt x="0" y="4"/>
                  <a:pt x="0" y="10"/>
                </a:cubicBezTo>
                <a:cubicBezTo>
                  <a:pt x="0" y="14"/>
                  <a:pt x="2" y="17"/>
                  <a:pt x="5" y="19"/>
                </a:cubicBezTo>
                <a:cubicBezTo>
                  <a:pt x="5" y="19"/>
                  <a:pt x="5" y="19"/>
                  <a:pt x="5" y="19"/>
                </a:cubicBezTo>
                <a:cubicBezTo>
                  <a:pt x="6" y="20"/>
                  <a:pt x="7" y="21"/>
                  <a:pt x="7" y="23"/>
                </a:cubicBezTo>
                <a:cubicBezTo>
                  <a:pt x="7" y="26"/>
                  <a:pt x="5" y="28"/>
                  <a:pt x="5" y="28"/>
                </a:cubicBezTo>
                <a:cubicBezTo>
                  <a:pt x="16" y="28"/>
                  <a:pt x="16" y="28"/>
                  <a:pt x="16" y="28"/>
                </a:cubicBezTo>
                <a:cubicBezTo>
                  <a:pt x="16" y="28"/>
                  <a:pt x="14" y="26"/>
                  <a:pt x="14" y="23"/>
                </a:cubicBezTo>
                <a:cubicBezTo>
                  <a:pt x="14" y="21"/>
                  <a:pt x="16" y="20"/>
                  <a:pt x="17" y="19"/>
                </a:cubicBezTo>
                <a:cubicBezTo>
                  <a:pt x="17" y="19"/>
                  <a:pt x="17" y="19"/>
                  <a:pt x="17" y="19"/>
                </a:cubicBezTo>
                <a:cubicBezTo>
                  <a:pt x="19" y="17"/>
                  <a:pt x="21" y="14"/>
                  <a:pt x="21" y="10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8" name="Freeform 1039"/>
          <p:cNvSpPr/>
          <p:nvPr/>
        </p:nvSpPr>
        <p:spPr bwMode="auto">
          <a:xfrm>
            <a:off x="3666563" y="3956279"/>
            <a:ext cx="969365" cy="578666"/>
          </a:xfrm>
          <a:custGeom>
            <a:avLst/>
            <a:gdLst>
              <a:gd name="T0" fmla="*/ 97 w 166"/>
              <a:gd name="T1" fmla="*/ 0 h 99"/>
              <a:gd name="T2" fmla="*/ 97 w 166"/>
              <a:gd name="T3" fmla="*/ 0 h 99"/>
              <a:gd name="T4" fmla="*/ 102 w 166"/>
              <a:gd name="T5" fmla="*/ 11 h 99"/>
              <a:gd name="T6" fmla="*/ 88 w 166"/>
              <a:gd name="T7" fmla="*/ 25 h 99"/>
              <a:gd name="T8" fmla="*/ 74 w 166"/>
              <a:gd name="T9" fmla="*/ 11 h 99"/>
              <a:gd name="T10" fmla="*/ 79 w 166"/>
              <a:gd name="T11" fmla="*/ 0 h 99"/>
              <a:gd name="T12" fmla="*/ 80 w 166"/>
              <a:gd name="T13" fmla="*/ 0 h 99"/>
              <a:gd name="T14" fmla="*/ 13 w 166"/>
              <a:gd name="T15" fmla="*/ 0 h 99"/>
              <a:gd name="T16" fmla="*/ 0 w 166"/>
              <a:gd name="T17" fmla="*/ 63 h 99"/>
              <a:gd name="T18" fmla="*/ 4 w 166"/>
              <a:gd name="T19" fmla="*/ 99 h 99"/>
              <a:gd name="T20" fmla="*/ 79 w 166"/>
              <a:gd name="T21" fmla="*/ 99 h 99"/>
              <a:gd name="T22" fmla="*/ 73 w 166"/>
              <a:gd name="T23" fmla="*/ 88 h 99"/>
              <a:gd name="T24" fmla="*/ 88 w 166"/>
              <a:gd name="T25" fmla="*/ 74 h 99"/>
              <a:gd name="T26" fmla="*/ 102 w 166"/>
              <a:gd name="T27" fmla="*/ 88 h 99"/>
              <a:gd name="T28" fmla="*/ 97 w 166"/>
              <a:gd name="T29" fmla="*/ 99 h 99"/>
              <a:gd name="T30" fmla="*/ 96 w 166"/>
              <a:gd name="T31" fmla="*/ 99 h 99"/>
              <a:gd name="T32" fmla="*/ 166 w 166"/>
              <a:gd name="T33" fmla="*/ 99 h 99"/>
              <a:gd name="T34" fmla="*/ 166 w 166"/>
              <a:gd name="T35" fmla="*/ 0 h 99"/>
              <a:gd name="T36" fmla="*/ 97 w 166"/>
              <a:gd name="T37" fmla="*/ 0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66" h="99">
                <a:moveTo>
                  <a:pt x="97" y="0"/>
                </a:moveTo>
                <a:cubicBezTo>
                  <a:pt x="97" y="0"/>
                  <a:pt x="97" y="0"/>
                  <a:pt x="97" y="0"/>
                </a:cubicBezTo>
                <a:cubicBezTo>
                  <a:pt x="100" y="2"/>
                  <a:pt x="102" y="7"/>
                  <a:pt x="102" y="11"/>
                </a:cubicBezTo>
                <a:cubicBezTo>
                  <a:pt x="102" y="19"/>
                  <a:pt x="96" y="25"/>
                  <a:pt x="88" y="25"/>
                </a:cubicBezTo>
                <a:cubicBezTo>
                  <a:pt x="80" y="25"/>
                  <a:pt x="74" y="19"/>
                  <a:pt x="74" y="11"/>
                </a:cubicBezTo>
                <a:cubicBezTo>
                  <a:pt x="74" y="7"/>
                  <a:pt x="76" y="3"/>
                  <a:pt x="79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4" y="19"/>
                  <a:pt x="0" y="41"/>
                  <a:pt x="0" y="63"/>
                </a:cubicBezTo>
                <a:cubicBezTo>
                  <a:pt x="0" y="76"/>
                  <a:pt x="1" y="88"/>
                  <a:pt x="4" y="99"/>
                </a:cubicBezTo>
                <a:cubicBezTo>
                  <a:pt x="79" y="99"/>
                  <a:pt x="79" y="99"/>
                  <a:pt x="79" y="99"/>
                </a:cubicBezTo>
                <a:cubicBezTo>
                  <a:pt x="76" y="97"/>
                  <a:pt x="73" y="93"/>
                  <a:pt x="73" y="88"/>
                </a:cubicBezTo>
                <a:cubicBezTo>
                  <a:pt x="73" y="80"/>
                  <a:pt x="80" y="74"/>
                  <a:pt x="88" y="74"/>
                </a:cubicBezTo>
                <a:cubicBezTo>
                  <a:pt x="96" y="74"/>
                  <a:pt x="102" y="80"/>
                  <a:pt x="102" y="88"/>
                </a:cubicBezTo>
                <a:cubicBezTo>
                  <a:pt x="102" y="93"/>
                  <a:pt x="100" y="97"/>
                  <a:pt x="97" y="99"/>
                </a:cubicBezTo>
                <a:cubicBezTo>
                  <a:pt x="96" y="99"/>
                  <a:pt x="96" y="99"/>
                  <a:pt x="96" y="99"/>
                </a:cubicBezTo>
                <a:cubicBezTo>
                  <a:pt x="166" y="99"/>
                  <a:pt x="166" y="99"/>
                  <a:pt x="166" y="99"/>
                </a:cubicBezTo>
                <a:cubicBezTo>
                  <a:pt x="166" y="0"/>
                  <a:pt x="166" y="0"/>
                  <a:pt x="166" y="0"/>
                </a:cubicBezTo>
                <a:cubicBezTo>
                  <a:pt x="97" y="0"/>
                  <a:pt x="97" y="0"/>
                  <a:pt x="97" y="0"/>
                </a:cubicBezTo>
              </a:path>
            </a:pathLst>
          </a:custGeom>
          <a:solidFill>
            <a:srgbClr val="04447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9" name="Freeform 1042"/>
          <p:cNvSpPr/>
          <p:nvPr/>
        </p:nvSpPr>
        <p:spPr bwMode="auto">
          <a:xfrm>
            <a:off x="3753833" y="3342706"/>
            <a:ext cx="882096" cy="578666"/>
          </a:xfrm>
          <a:custGeom>
            <a:avLst/>
            <a:gdLst>
              <a:gd name="T0" fmla="*/ 0 w 151"/>
              <a:gd name="T1" fmla="*/ 99 h 99"/>
              <a:gd name="T2" fmla="*/ 151 w 151"/>
              <a:gd name="T3" fmla="*/ 99 h 99"/>
              <a:gd name="T4" fmla="*/ 151 w 151"/>
              <a:gd name="T5" fmla="*/ 0 h 99"/>
              <a:gd name="T6" fmla="*/ 0 w 151"/>
              <a:gd name="T7" fmla="*/ 99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99">
                <a:moveTo>
                  <a:pt x="0" y="99"/>
                </a:moveTo>
                <a:cubicBezTo>
                  <a:pt x="151" y="99"/>
                  <a:pt x="151" y="99"/>
                  <a:pt x="151" y="99"/>
                </a:cubicBezTo>
                <a:cubicBezTo>
                  <a:pt x="151" y="0"/>
                  <a:pt x="151" y="0"/>
                  <a:pt x="151" y="0"/>
                </a:cubicBezTo>
                <a:cubicBezTo>
                  <a:pt x="84" y="1"/>
                  <a:pt x="26" y="41"/>
                  <a:pt x="0" y="99"/>
                </a:cubicBezTo>
              </a:path>
            </a:pathLst>
          </a:custGeom>
          <a:solidFill>
            <a:srgbClr val="04447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0" name="Freeform 1045"/>
          <p:cNvSpPr/>
          <p:nvPr/>
        </p:nvSpPr>
        <p:spPr bwMode="auto">
          <a:xfrm>
            <a:off x="4630558" y="3617941"/>
            <a:ext cx="163799" cy="122178"/>
          </a:xfrm>
          <a:custGeom>
            <a:avLst/>
            <a:gdLst>
              <a:gd name="T0" fmla="*/ 18 w 28"/>
              <a:gd name="T1" fmla="*/ 21 h 21"/>
              <a:gd name="T2" fmla="*/ 28 w 28"/>
              <a:gd name="T3" fmla="*/ 11 h 21"/>
              <a:gd name="T4" fmla="*/ 18 w 28"/>
              <a:gd name="T5" fmla="*/ 0 h 21"/>
              <a:gd name="T6" fmla="*/ 9 w 28"/>
              <a:gd name="T7" fmla="*/ 5 h 21"/>
              <a:gd name="T8" fmla="*/ 9 w 28"/>
              <a:gd name="T9" fmla="*/ 5 h 21"/>
              <a:gd name="T10" fmla="*/ 5 w 28"/>
              <a:gd name="T11" fmla="*/ 7 h 21"/>
              <a:gd name="T12" fmla="*/ 0 w 28"/>
              <a:gd name="T13" fmla="*/ 5 h 21"/>
              <a:gd name="T14" fmla="*/ 0 w 28"/>
              <a:gd name="T15" fmla="*/ 16 h 21"/>
              <a:gd name="T16" fmla="*/ 5 w 28"/>
              <a:gd name="T17" fmla="*/ 14 h 21"/>
              <a:gd name="T18" fmla="*/ 9 w 28"/>
              <a:gd name="T19" fmla="*/ 17 h 21"/>
              <a:gd name="T20" fmla="*/ 9 w 28"/>
              <a:gd name="T21" fmla="*/ 17 h 21"/>
              <a:gd name="T22" fmla="*/ 18 w 28"/>
              <a:gd name="T23" fmla="*/ 2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8" h="21">
                <a:moveTo>
                  <a:pt x="18" y="21"/>
                </a:moveTo>
                <a:cubicBezTo>
                  <a:pt x="23" y="21"/>
                  <a:pt x="28" y="16"/>
                  <a:pt x="28" y="11"/>
                </a:cubicBezTo>
                <a:cubicBezTo>
                  <a:pt x="28" y="5"/>
                  <a:pt x="23" y="0"/>
                  <a:pt x="18" y="0"/>
                </a:cubicBezTo>
                <a:cubicBezTo>
                  <a:pt x="14" y="0"/>
                  <a:pt x="11" y="2"/>
                  <a:pt x="9" y="5"/>
                </a:cubicBezTo>
                <a:cubicBezTo>
                  <a:pt x="9" y="5"/>
                  <a:pt x="9" y="5"/>
                  <a:pt x="9" y="5"/>
                </a:cubicBezTo>
                <a:cubicBezTo>
                  <a:pt x="8" y="6"/>
                  <a:pt x="7" y="7"/>
                  <a:pt x="5" y="7"/>
                </a:cubicBezTo>
                <a:cubicBezTo>
                  <a:pt x="2" y="7"/>
                  <a:pt x="0" y="5"/>
                  <a:pt x="0" y="5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6"/>
                  <a:pt x="2" y="14"/>
                  <a:pt x="5" y="14"/>
                </a:cubicBezTo>
                <a:cubicBezTo>
                  <a:pt x="7" y="14"/>
                  <a:pt x="8" y="16"/>
                  <a:pt x="9" y="17"/>
                </a:cubicBezTo>
                <a:cubicBezTo>
                  <a:pt x="9" y="17"/>
                  <a:pt x="9" y="17"/>
                  <a:pt x="9" y="17"/>
                </a:cubicBezTo>
                <a:cubicBezTo>
                  <a:pt x="11" y="19"/>
                  <a:pt x="14" y="21"/>
                  <a:pt x="18" y="21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1" name="Freeform 1046"/>
          <p:cNvSpPr/>
          <p:nvPr/>
        </p:nvSpPr>
        <p:spPr bwMode="auto">
          <a:xfrm>
            <a:off x="4121707" y="3921371"/>
            <a:ext cx="123520" cy="163799"/>
          </a:xfrm>
          <a:custGeom>
            <a:avLst/>
            <a:gdLst>
              <a:gd name="T0" fmla="*/ 0 w 21"/>
              <a:gd name="T1" fmla="*/ 17 h 28"/>
              <a:gd name="T2" fmla="*/ 10 w 21"/>
              <a:gd name="T3" fmla="*/ 28 h 28"/>
              <a:gd name="T4" fmla="*/ 21 w 21"/>
              <a:gd name="T5" fmla="*/ 17 h 28"/>
              <a:gd name="T6" fmla="*/ 16 w 21"/>
              <a:gd name="T7" fmla="*/ 8 h 28"/>
              <a:gd name="T8" fmla="*/ 16 w 21"/>
              <a:gd name="T9" fmla="*/ 8 h 28"/>
              <a:gd name="T10" fmla="*/ 14 w 21"/>
              <a:gd name="T11" fmla="*/ 4 h 28"/>
              <a:gd name="T12" fmla="*/ 15 w 21"/>
              <a:gd name="T13" fmla="*/ 0 h 28"/>
              <a:gd name="T14" fmla="*/ 5 w 21"/>
              <a:gd name="T15" fmla="*/ 0 h 28"/>
              <a:gd name="T16" fmla="*/ 6 w 21"/>
              <a:gd name="T17" fmla="*/ 4 h 28"/>
              <a:gd name="T18" fmla="*/ 4 w 21"/>
              <a:gd name="T19" fmla="*/ 9 h 28"/>
              <a:gd name="T20" fmla="*/ 4 w 21"/>
              <a:gd name="T21" fmla="*/ 9 h 28"/>
              <a:gd name="T22" fmla="*/ 0 w 21"/>
              <a:gd name="T23" fmla="*/ 17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1" h="28">
                <a:moveTo>
                  <a:pt x="0" y="17"/>
                </a:moveTo>
                <a:cubicBezTo>
                  <a:pt x="0" y="23"/>
                  <a:pt x="4" y="28"/>
                  <a:pt x="10" y="28"/>
                </a:cubicBezTo>
                <a:cubicBezTo>
                  <a:pt x="16" y="28"/>
                  <a:pt x="21" y="23"/>
                  <a:pt x="21" y="17"/>
                </a:cubicBezTo>
                <a:cubicBezTo>
                  <a:pt x="21" y="14"/>
                  <a:pt x="19" y="10"/>
                  <a:pt x="16" y="8"/>
                </a:cubicBezTo>
                <a:cubicBezTo>
                  <a:pt x="16" y="8"/>
                  <a:pt x="16" y="8"/>
                  <a:pt x="16" y="8"/>
                </a:cubicBezTo>
                <a:cubicBezTo>
                  <a:pt x="14" y="7"/>
                  <a:pt x="14" y="6"/>
                  <a:pt x="14" y="4"/>
                </a:cubicBezTo>
                <a:cubicBezTo>
                  <a:pt x="14" y="2"/>
                  <a:pt x="15" y="0"/>
                  <a:pt x="15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0"/>
                  <a:pt x="6" y="1"/>
                  <a:pt x="6" y="4"/>
                </a:cubicBezTo>
                <a:cubicBezTo>
                  <a:pt x="6" y="7"/>
                  <a:pt x="5" y="8"/>
                  <a:pt x="4" y="9"/>
                </a:cubicBezTo>
                <a:cubicBezTo>
                  <a:pt x="4" y="9"/>
                  <a:pt x="4" y="9"/>
                  <a:pt x="4" y="9"/>
                </a:cubicBezTo>
                <a:cubicBezTo>
                  <a:pt x="1" y="11"/>
                  <a:pt x="0" y="14"/>
                  <a:pt x="0" y="17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72" name="组合 271"/>
          <p:cNvGrpSpPr/>
          <p:nvPr/>
        </p:nvGrpSpPr>
        <p:grpSpPr>
          <a:xfrm>
            <a:off x="3847815" y="3302427"/>
            <a:ext cx="181253" cy="181253"/>
            <a:chOff x="2887967" y="2941085"/>
            <a:chExt cx="186590" cy="186590"/>
          </a:xfrm>
          <a:solidFill>
            <a:srgbClr val="04447F"/>
          </a:solidFill>
        </p:grpSpPr>
        <p:sp>
          <p:nvSpPr>
            <p:cNvPr id="479" name="Freeform 1047"/>
            <p:cNvSpPr/>
            <p:nvPr/>
          </p:nvSpPr>
          <p:spPr bwMode="auto">
            <a:xfrm>
              <a:off x="2887967" y="2941085"/>
              <a:ext cx="186590" cy="186590"/>
            </a:xfrm>
            <a:custGeom>
              <a:avLst/>
              <a:gdLst>
                <a:gd name="T0" fmla="*/ 29 w 31"/>
                <a:gd name="T1" fmla="*/ 24 h 31"/>
                <a:gd name="T2" fmla="*/ 29 w 31"/>
                <a:gd name="T3" fmla="*/ 29 h 31"/>
                <a:gd name="T4" fmla="*/ 24 w 31"/>
                <a:gd name="T5" fmla="*/ 29 h 31"/>
                <a:gd name="T6" fmla="*/ 1 w 31"/>
                <a:gd name="T7" fmla="*/ 6 h 31"/>
                <a:gd name="T8" fmla="*/ 1 w 31"/>
                <a:gd name="T9" fmla="*/ 1 h 31"/>
                <a:gd name="T10" fmla="*/ 6 w 31"/>
                <a:gd name="T11" fmla="*/ 1 h 31"/>
                <a:gd name="T12" fmla="*/ 29 w 31"/>
                <a:gd name="T13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1">
                  <a:moveTo>
                    <a:pt x="29" y="24"/>
                  </a:moveTo>
                  <a:cubicBezTo>
                    <a:pt x="31" y="26"/>
                    <a:pt x="31" y="28"/>
                    <a:pt x="29" y="29"/>
                  </a:cubicBezTo>
                  <a:cubicBezTo>
                    <a:pt x="28" y="31"/>
                    <a:pt x="26" y="31"/>
                    <a:pt x="24" y="29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lnTo>
                    <a:pt x="29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0" name="Freeform 1048"/>
            <p:cNvSpPr/>
            <p:nvPr/>
          </p:nvSpPr>
          <p:spPr bwMode="auto">
            <a:xfrm>
              <a:off x="3026181" y="2982550"/>
              <a:ext cx="41464" cy="139597"/>
            </a:xfrm>
            <a:custGeom>
              <a:avLst/>
              <a:gdLst>
                <a:gd name="T0" fmla="*/ 7 w 7"/>
                <a:gd name="T1" fmla="*/ 20 h 23"/>
                <a:gd name="T2" fmla="*/ 4 w 7"/>
                <a:gd name="T3" fmla="*/ 23 h 23"/>
                <a:gd name="T4" fmla="*/ 0 w 7"/>
                <a:gd name="T5" fmla="*/ 20 h 23"/>
                <a:gd name="T6" fmla="*/ 0 w 7"/>
                <a:gd name="T7" fmla="*/ 4 h 23"/>
                <a:gd name="T8" fmla="*/ 4 w 7"/>
                <a:gd name="T9" fmla="*/ 0 h 23"/>
                <a:gd name="T10" fmla="*/ 7 w 7"/>
                <a:gd name="T11" fmla="*/ 4 h 23"/>
                <a:gd name="T12" fmla="*/ 7 w 7"/>
                <a:gd name="T13" fmla="*/ 2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3">
                  <a:moveTo>
                    <a:pt x="7" y="20"/>
                  </a:moveTo>
                  <a:cubicBezTo>
                    <a:pt x="7" y="22"/>
                    <a:pt x="6" y="23"/>
                    <a:pt x="4" y="23"/>
                  </a:cubicBezTo>
                  <a:cubicBezTo>
                    <a:pt x="2" y="23"/>
                    <a:pt x="0" y="22"/>
                    <a:pt x="0" y="2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7" y="2"/>
                    <a:pt x="7" y="4"/>
                  </a:cubicBezTo>
                  <a:lnTo>
                    <a:pt x="7" y="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1" name="Freeform 1049"/>
            <p:cNvSpPr/>
            <p:nvPr/>
          </p:nvSpPr>
          <p:spPr bwMode="auto">
            <a:xfrm>
              <a:off x="2929431" y="3079300"/>
              <a:ext cx="138215" cy="42847"/>
            </a:xfrm>
            <a:custGeom>
              <a:avLst/>
              <a:gdLst>
                <a:gd name="T0" fmla="*/ 20 w 23"/>
                <a:gd name="T1" fmla="*/ 7 h 7"/>
                <a:gd name="T2" fmla="*/ 23 w 23"/>
                <a:gd name="T3" fmla="*/ 4 h 7"/>
                <a:gd name="T4" fmla="*/ 20 w 23"/>
                <a:gd name="T5" fmla="*/ 0 h 7"/>
                <a:gd name="T6" fmla="*/ 4 w 23"/>
                <a:gd name="T7" fmla="*/ 0 h 7"/>
                <a:gd name="T8" fmla="*/ 0 w 23"/>
                <a:gd name="T9" fmla="*/ 4 h 7"/>
                <a:gd name="T10" fmla="*/ 4 w 23"/>
                <a:gd name="T11" fmla="*/ 7 h 7"/>
                <a:gd name="T12" fmla="*/ 20 w 23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7">
                  <a:moveTo>
                    <a:pt x="20" y="7"/>
                  </a:moveTo>
                  <a:cubicBezTo>
                    <a:pt x="22" y="7"/>
                    <a:pt x="23" y="6"/>
                    <a:pt x="23" y="4"/>
                  </a:cubicBezTo>
                  <a:cubicBezTo>
                    <a:pt x="23" y="2"/>
                    <a:pt x="22" y="0"/>
                    <a:pt x="2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lnTo>
                    <a:pt x="20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73" name="组合 272"/>
          <p:cNvGrpSpPr/>
          <p:nvPr/>
        </p:nvGrpSpPr>
        <p:grpSpPr>
          <a:xfrm>
            <a:off x="3373874" y="4172439"/>
            <a:ext cx="240327" cy="175882"/>
            <a:chOff x="2400070" y="3836715"/>
            <a:chExt cx="247404" cy="181061"/>
          </a:xfrm>
          <a:solidFill>
            <a:srgbClr val="04447F"/>
          </a:solidFill>
        </p:grpSpPr>
        <p:sp>
          <p:nvSpPr>
            <p:cNvPr id="476" name="Freeform 1050"/>
            <p:cNvSpPr/>
            <p:nvPr/>
          </p:nvSpPr>
          <p:spPr bwMode="auto">
            <a:xfrm>
              <a:off x="2400070" y="3903058"/>
              <a:ext cx="241876" cy="42847"/>
            </a:xfrm>
            <a:custGeom>
              <a:avLst/>
              <a:gdLst>
                <a:gd name="T0" fmla="*/ 37 w 40"/>
                <a:gd name="T1" fmla="*/ 0 h 7"/>
                <a:gd name="T2" fmla="*/ 40 w 40"/>
                <a:gd name="T3" fmla="*/ 4 h 7"/>
                <a:gd name="T4" fmla="*/ 37 w 40"/>
                <a:gd name="T5" fmla="*/ 7 h 7"/>
                <a:gd name="T6" fmla="*/ 4 w 40"/>
                <a:gd name="T7" fmla="*/ 7 h 7"/>
                <a:gd name="T8" fmla="*/ 0 w 40"/>
                <a:gd name="T9" fmla="*/ 4 h 7"/>
                <a:gd name="T10" fmla="*/ 4 w 40"/>
                <a:gd name="T11" fmla="*/ 0 h 7"/>
                <a:gd name="T12" fmla="*/ 37 w 40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7">
                  <a:moveTo>
                    <a:pt x="37" y="0"/>
                  </a:moveTo>
                  <a:cubicBezTo>
                    <a:pt x="39" y="0"/>
                    <a:pt x="40" y="2"/>
                    <a:pt x="40" y="4"/>
                  </a:cubicBezTo>
                  <a:cubicBezTo>
                    <a:pt x="40" y="6"/>
                    <a:pt x="39" y="7"/>
                    <a:pt x="37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lnTo>
                    <a:pt x="3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7" name="Freeform 1051"/>
            <p:cNvSpPr/>
            <p:nvPr/>
          </p:nvSpPr>
          <p:spPr bwMode="auto">
            <a:xfrm>
              <a:off x="2532756" y="3836715"/>
              <a:ext cx="114718" cy="114718"/>
            </a:xfrm>
            <a:custGeom>
              <a:avLst/>
              <a:gdLst>
                <a:gd name="T0" fmla="*/ 17 w 19"/>
                <a:gd name="T1" fmla="*/ 12 h 19"/>
                <a:gd name="T2" fmla="*/ 17 w 19"/>
                <a:gd name="T3" fmla="*/ 17 h 19"/>
                <a:gd name="T4" fmla="*/ 12 w 19"/>
                <a:gd name="T5" fmla="*/ 17 h 19"/>
                <a:gd name="T6" fmla="*/ 1 w 19"/>
                <a:gd name="T7" fmla="*/ 6 h 19"/>
                <a:gd name="T8" fmla="*/ 1 w 19"/>
                <a:gd name="T9" fmla="*/ 1 h 19"/>
                <a:gd name="T10" fmla="*/ 6 w 19"/>
                <a:gd name="T11" fmla="*/ 1 h 19"/>
                <a:gd name="T12" fmla="*/ 17 w 19"/>
                <a:gd name="T1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9">
                  <a:moveTo>
                    <a:pt x="17" y="12"/>
                  </a:moveTo>
                  <a:cubicBezTo>
                    <a:pt x="19" y="14"/>
                    <a:pt x="19" y="16"/>
                    <a:pt x="17" y="17"/>
                  </a:cubicBezTo>
                  <a:cubicBezTo>
                    <a:pt x="16" y="19"/>
                    <a:pt x="14" y="19"/>
                    <a:pt x="12" y="17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5"/>
                    <a:pt x="0" y="2"/>
                    <a:pt x="1" y="1"/>
                  </a:cubicBezTo>
                  <a:cubicBezTo>
                    <a:pt x="2" y="0"/>
                    <a:pt x="5" y="0"/>
                    <a:pt x="6" y="1"/>
                  </a:cubicBezTo>
                  <a:lnTo>
                    <a:pt x="17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8" name="Freeform 1052"/>
            <p:cNvSpPr/>
            <p:nvPr/>
          </p:nvSpPr>
          <p:spPr bwMode="auto">
            <a:xfrm>
              <a:off x="2532756" y="3903058"/>
              <a:ext cx="114718" cy="114718"/>
            </a:xfrm>
            <a:custGeom>
              <a:avLst/>
              <a:gdLst>
                <a:gd name="T0" fmla="*/ 17 w 19"/>
                <a:gd name="T1" fmla="*/ 6 h 19"/>
                <a:gd name="T2" fmla="*/ 17 w 19"/>
                <a:gd name="T3" fmla="*/ 1 h 19"/>
                <a:gd name="T4" fmla="*/ 12 w 19"/>
                <a:gd name="T5" fmla="*/ 1 h 19"/>
                <a:gd name="T6" fmla="*/ 1 w 19"/>
                <a:gd name="T7" fmla="*/ 13 h 19"/>
                <a:gd name="T8" fmla="*/ 1 w 19"/>
                <a:gd name="T9" fmla="*/ 18 h 19"/>
                <a:gd name="T10" fmla="*/ 6 w 19"/>
                <a:gd name="T11" fmla="*/ 18 h 19"/>
                <a:gd name="T12" fmla="*/ 17 w 19"/>
                <a:gd name="T13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9">
                  <a:moveTo>
                    <a:pt x="17" y="6"/>
                  </a:moveTo>
                  <a:cubicBezTo>
                    <a:pt x="19" y="5"/>
                    <a:pt x="19" y="3"/>
                    <a:pt x="17" y="1"/>
                  </a:cubicBezTo>
                  <a:cubicBezTo>
                    <a:pt x="16" y="0"/>
                    <a:pt x="14" y="0"/>
                    <a:pt x="12" y="1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0" y="14"/>
                    <a:pt x="0" y="16"/>
                    <a:pt x="1" y="18"/>
                  </a:cubicBezTo>
                  <a:cubicBezTo>
                    <a:pt x="2" y="19"/>
                    <a:pt x="5" y="19"/>
                    <a:pt x="6" y="18"/>
                  </a:cubicBezTo>
                  <a:lnTo>
                    <a:pt x="17" y="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74" name="组合 273"/>
          <p:cNvGrpSpPr/>
          <p:nvPr/>
        </p:nvGrpSpPr>
        <p:grpSpPr>
          <a:xfrm>
            <a:off x="3596747" y="4914903"/>
            <a:ext cx="181253" cy="181253"/>
            <a:chOff x="2629506" y="4601041"/>
            <a:chExt cx="186590" cy="186590"/>
          </a:xfrm>
          <a:solidFill>
            <a:srgbClr val="04447F"/>
          </a:solidFill>
        </p:grpSpPr>
        <p:sp>
          <p:nvSpPr>
            <p:cNvPr id="473" name="Freeform 1053"/>
            <p:cNvSpPr/>
            <p:nvPr/>
          </p:nvSpPr>
          <p:spPr bwMode="auto">
            <a:xfrm>
              <a:off x="2629506" y="4601041"/>
              <a:ext cx="186590" cy="186590"/>
            </a:xfrm>
            <a:custGeom>
              <a:avLst/>
              <a:gdLst>
                <a:gd name="T0" fmla="*/ 25 w 31"/>
                <a:gd name="T1" fmla="*/ 1 h 31"/>
                <a:gd name="T2" fmla="*/ 30 w 31"/>
                <a:gd name="T3" fmla="*/ 1 h 31"/>
                <a:gd name="T4" fmla="*/ 30 w 31"/>
                <a:gd name="T5" fmla="*/ 6 h 31"/>
                <a:gd name="T6" fmla="*/ 6 w 31"/>
                <a:gd name="T7" fmla="*/ 29 h 31"/>
                <a:gd name="T8" fmla="*/ 1 w 31"/>
                <a:gd name="T9" fmla="*/ 29 h 31"/>
                <a:gd name="T10" fmla="*/ 1 w 31"/>
                <a:gd name="T11" fmla="*/ 24 h 31"/>
                <a:gd name="T12" fmla="*/ 25 w 31"/>
                <a:gd name="T13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1">
                  <a:moveTo>
                    <a:pt x="25" y="1"/>
                  </a:moveTo>
                  <a:cubicBezTo>
                    <a:pt x="26" y="0"/>
                    <a:pt x="28" y="0"/>
                    <a:pt x="30" y="1"/>
                  </a:cubicBezTo>
                  <a:cubicBezTo>
                    <a:pt x="31" y="3"/>
                    <a:pt x="31" y="5"/>
                    <a:pt x="30" y="6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5" y="31"/>
                    <a:pt x="3" y="31"/>
                    <a:pt x="1" y="29"/>
                  </a:cubicBezTo>
                  <a:cubicBezTo>
                    <a:pt x="0" y="28"/>
                    <a:pt x="0" y="26"/>
                    <a:pt x="1" y="24"/>
                  </a:cubicBezTo>
                  <a:lnTo>
                    <a:pt x="2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4" name="Freeform 1054"/>
            <p:cNvSpPr/>
            <p:nvPr/>
          </p:nvSpPr>
          <p:spPr bwMode="auto">
            <a:xfrm>
              <a:off x="2670970" y="4601041"/>
              <a:ext cx="145126" cy="41464"/>
            </a:xfrm>
            <a:custGeom>
              <a:avLst/>
              <a:gdLst>
                <a:gd name="T0" fmla="*/ 20 w 24"/>
                <a:gd name="T1" fmla="*/ 0 h 7"/>
                <a:gd name="T2" fmla="*/ 24 w 24"/>
                <a:gd name="T3" fmla="*/ 4 h 7"/>
                <a:gd name="T4" fmla="*/ 20 w 24"/>
                <a:gd name="T5" fmla="*/ 7 h 7"/>
                <a:gd name="T6" fmla="*/ 4 w 24"/>
                <a:gd name="T7" fmla="*/ 7 h 7"/>
                <a:gd name="T8" fmla="*/ 0 w 24"/>
                <a:gd name="T9" fmla="*/ 4 h 7"/>
                <a:gd name="T10" fmla="*/ 4 w 24"/>
                <a:gd name="T11" fmla="*/ 0 h 7"/>
                <a:gd name="T12" fmla="*/ 20 w 24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7">
                  <a:moveTo>
                    <a:pt x="20" y="0"/>
                  </a:moveTo>
                  <a:cubicBezTo>
                    <a:pt x="22" y="0"/>
                    <a:pt x="24" y="2"/>
                    <a:pt x="24" y="4"/>
                  </a:cubicBezTo>
                  <a:cubicBezTo>
                    <a:pt x="24" y="6"/>
                    <a:pt x="22" y="7"/>
                    <a:pt x="20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lnTo>
                    <a:pt x="2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5" name="Freeform 1055"/>
            <p:cNvSpPr/>
            <p:nvPr/>
          </p:nvSpPr>
          <p:spPr bwMode="auto">
            <a:xfrm>
              <a:off x="2773249" y="4601041"/>
              <a:ext cx="42847" cy="138215"/>
            </a:xfrm>
            <a:custGeom>
              <a:avLst/>
              <a:gdLst>
                <a:gd name="T0" fmla="*/ 7 w 7"/>
                <a:gd name="T1" fmla="*/ 4 h 23"/>
                <a:gd name="T2" fmla="*/ 3 w 7"/>
                <a:gd name="T3" fmla="*/ 0 h 23"/>
                <a:gd name="T4" fmla="*/ 0 w 7"/>
                <a:gd name="T5" fmla="*/ 4 h 23"/>
                <a:gd name="T6" fmla="*/ 0 w 7"/>
                <a:gd name="T7" fmla="*/ 20 h 23"/>
                <a:gd name="T8" fmla="*/ 3 w 7"/>
                <a:gd name="T9" fmla="*/ 23 h 23"/>
                <a:gd name="T10" fmla="*/ 7 w 7"/>
                <a:gd name="T11" fmla="*/ 20 h 23"/>
                <a:gd name="T12" fmla="*/ 7 w 7"/>
                <a:gd name="T13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3">
                  <a:moveTo>
                    <a:pt x="7" y="4"/>
                  </a:moveTo>
                  <a:cubicBezTo>
                    <a:pt x="7" y="2"/>
                    <a:pt x="5" y="0"/>
                    <a:pt x="3" y="0"/>
                  </a:cubicBezTo>
                  <a:cubicBezTo>
                    <a:pt x="1" y="0"/>
                    <a:pt x="0" y="2"/>
                    <a:pt x="0" y="4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2"/>
                    <a:pt x="1" y="23"/>
                    <a:pt x="3" y="23"/>
                  </a:cubicBezTo>
                  <a:cubicBezTo>
                    <a:pt x="5" y="23"/>
                    <a:pt x="7" y="22"/>
                    <a:pt x="7" y="20"/>
                  </a:cubicBezTo>
                  <a:lnTo>
                    <a:pt x="7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75" name="Freeform 1056"/>
          <p:cNvSpPr/>
          <p:nvPr/>
        </p:nvSpPr>
        <p:spPr bwMode="auto">
          <a:xfrm>
            <a:off x="3976706" y="5809082"/>
            <a:ext cx="233614" cy="40278"/>
          </a:xfrm>
          <a:custGeom>
            <a:avLst/>
            <a:gdLst>
              <a:gd name="T0" fmla="*/ 37 w 40"/>
              <a:gd name="T1" fmla="*/ 0 h 7"/>
              <a:gd name="T2" fmla="*/ 40 w 40"/>
              <a:gd name="T3" fmla="*/ 4 h 7"/>
              <a:gd name="T4" fmla="*/ 37 w 40"/>
              <a:gd name="T5" fmla="*/ 7 h 7"/>
              <a:gd name="T6" fmla="*/ 4 w 40"/>
              <a:gd name="T7" fmla="*/ 7 h 7"/>
              <a:gd name="T8" fmla="*/ 0 w 40"/>
              <a:gd name="T9" fmla="*/ 4 h 7"/>
              <a:gd name="T10" fmla="*/ 4 w 40"/>
              <a:gd name="T11" fmla="*/ 0 h 7"/>
              <a:gd name="T12" fmla="*/ 37 w 40"/>
              <a:gd name="T13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0" h="7">
                <a:moveTo>
                  <a:pt x="37" y="0"/>
                </a:moveTo>
                <a:cubicBezTo>
                  <a:pt x="39" y="0"/>
                  <a:pt x="40" y="2"/>
                  <a:pt x="40" y="4"/>
                </a:cubicBezTo>
                <a:cubicBezTo>
                  <a:pt x="40" y="6"/>
                  <a:pt x="39" y="7"/>
                  <a:pt x="37" y="7"/>
                </a:cubicBezTo>
                <a:cubicBezTo>
                  <a:pt x="4" y="7"/>
                  <a:pt x="4" y="7"/>
                  <a:pt x="4" y="7"/>
                </a:cubicBezTo>
                <a:cubicBezTo>
                  <a:pt x="2" y="7"/>
                  <a:pt x="0" y="6"/>
                  <a:pt x="0" y="4"/>
                </a:cubicBezTo>
                <a:cubicBezTo>
                  <a:pt x="0" y="2"/>
                  <a:pt x="2" y="0"/>
                  <a:pt x="4" y="0"/>
                </a:cubicBezTo>
                <a:lnTo>
                  <a:pt x="37" y="0"/>
                </a:lnTo>
                <a:close/>
              </a:path>
            </a:pathLst>
          </a:custGeom>
          <a:solidFill>
            <a:srgbClr val="B1B1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6" name="Freeform 1057"/>
          <p:cNvSpPr/>
          <p:nvPr/>
        </p:nvSpPr>
        <p:spPr bwMode="auto">
          <a:xfrm>
            <a:off x="4098883" y="5739265"/>
            <a:ext cx="116807" cy="116807"/>
          </a:xfrm>
          <a:custGeom>
            <a:avLst/>
            <a:gdLst>
              <a:gd name="T0" fmla="*/ 18 w 20"/>
              <a:gd name="T1" fmla="*/ 13 h 20"/>
              <a:gd name="T2" fmla="*/ 18 w 20"/>
              <a:gd name="T3" fmla="*/ 18 h 20"/>
              <a:gd name="T4" fmla="*/ 13 w 20"/>
              <a:gd name="T5" fmla="*/ 18 h 20"/>
              <a:gd name="T6" fmla="*/ 2 w 20"/>
              <a:gd name="T7" fmla="*/ 7 h 20"/>
              <a:gd name="T8" fmla="*/ 2 w 20"/>
              <a:gd name="T9" fmla="*/ 2 h 20"/>
              <a:gd name="T10" fmla="*/ 7 w 20"/>
              <a:gd name="T11" fmla="*/ 2 h 20"/>
              <a:gd name="T12" fmla="*/ 18 w 20"/>
              <a:gd name="T13" fmla="*/ 13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" h="20">
                <a:moveTo>
                  <a:pt x="18" y="13"/>
                </a:moveTo>
                <a:cubicBezTo>
                  <a:pt x="20" y="15"/>
                  <a:pt x="20" y="17"/>
                  <a:pt x="18" y="18"/>
                </a:cubicBezTo>
                <a:cubicBezTo>
                  <a:pt x="17" y="20"/>
                  <a:pt x="15" y="20"/>
                  <a:pt x="13" y="18"/>
                </a:cubicBezTo>
                <a:cubicBezTo>
                  <a:pt x="2" y="7"/>
                  <a:pt x="2" y="7"/>
                  <a:pt x="2" y="7"/>
                </a:cubicBezTo>
                <a:cubicBezTo>
                  <a:pt x="0" y="5"/>
                  <a:pt x="0" y="3"/>
                  <a:pt x="2" y="2"/>
                </a:cubicBezTo>
                <a:cubicBezTo>
                  <a:pt x="3" y="0"/>
                  <a:pt x="5" y="0"/>
                  <a:pt x="7" y="2"/>
                </a:cubicBezTo>
                <a:lnTo>
                  <a:pt x="18" y="13"/>
                </a:lnTo>
                <a:close/>
              </a:path>
            </a:pathLst>
          </a:custGeom>
          <a:solidFill>
            <a:srgbClr val="B1B1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77" name="Freeform 1058"/>
          <p:cNvSpPr/>
          <p:nvPr/>
        </p:nvSpPr>
        <p:spPr bwMode="auto">
          <a:xfrm>
            <a:off x="4098883" y="5809082"/>
            <a:ext cx="116807" cy="110094"/>
          </a:xfrm>
          <a:custGeom>
            <a:avLst/>
            <a:gdLst>
              <a:gd name="T0" fmla="*/ 18 w 20"/>
              <a:gd name="T1" fmla="*/ 6 h 19"/>
              <a:gd name="T2" fmla="*/ 18 w 20"/>
              <a:gd name="T3" fmla="*/ 1 h 19"/>
              <a:gd name="T4" fmla="*/ 13 w 20"/>
              <a:gd name="T5" fmla="*/ 1 h 19"/>
              <a:gd name="T6" fmla="*/ 2 w 20"/>
              <a:gd name="T7" fmla="*/ 13 h 19"/>
              <a:gd name="T8" fmla="*/ 2 w 20"/>
              <a:gd name="T9" fmla="*/ 18 h 19"/>
              <a:gd name="T10" fmla="*/ 7 w 20"/>
              <a:gd name="T11" fmla="*/ 18 h 19"/>
              <a:gd name="T12" fmla="*/ 18 w 20"/>
              <a:gd name="T13" fmla="*/ 6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0" h="19">
                <a:moveTo>
                  <a:pt x="18" y="6"/>
                </a:moveTo>
                <a:cubicBezTo>
                  <a:pt x="20" y="5"/>
                  <a:pt x="20" y="3"/>
                  <a:pt x="18" y="1"/>
                </a:cubicBezTo>
                <a:cubicBezTo>
                  <a:pt x="17" y="0"/>
                  <a:pt x="15" y="0"/>
                  <a:pt x="13" y="1"/>
                </a:cubicBezTo>
                <a:cubicBezTo>
                  <a:pt x="2" y="13"/>
                  <a:pt x="2" y="13"/>
                  <a:pt x="2" y="13"/>
                </a:cubicBezTo>
                <a:cubicBezTo>
                  <a:pt x="0" y="14"/>
                  <a:pt x="0" y="16"/>
                  <a:pt x="2" y="18"/>
                </a:cubicBezTo>
                <a:cubicBezTo>
                  <a:pt x="3" y="19"/>
                  <a:pt x="5" y="19"/>
                  <a:pt x="7" y="18"/>
                </a:cubicBezTo>
                <a:lnTo>
                  <a:pt x="18" y="6"/>
                </a:lnTo>
                <a:close/>
              </a:path>
            </a:pathLst>
          </a:custGeom>
          <a:solidFill>
            <a:srgbClr val="B1B1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78" name="组合 277"/>
          <p:cNvGrpSpPr/>
          <p:nvPr/>
        </p:nvGrpSpPr>
        <p:grpSpPr>
          <a:xfrm>
            <a:off x="5174314" y="5230711"/>
            <a:ext cx="181253" cy="181253"/>
            <a:chOff x="4253526" y="5076499"/>
            <a:chExt cx="186590" cy="186590"/>
          </a:xfrm>
          <a:solidFill>
            <a:srgbClr val="04447F"/>
          </a:solidFill>
        </p:grpSpPr>
        <p:sp>
          <p:nvSpPr>
            <p:cNvPr id="470" name="Freeform 1059"/>
            <p:cNvSpPr/>
            <p:nvPr/>
          </p:nvSpPr>
          <p:spPr bwMode="auto">
            <a:xfrm>
              <a:off x="4253526" y="5076499"/>
              <a:ext cx="186590" cy="186590"/>
            </a:xfrm>
            <a:custGeom>
              <a:avLst/>
              <a:gdLst>
                <a:gd name="T0" fmla="*/ 1 w 31"/>
                <a:gd name="T1" fmla="*/ 6 h 31"/>
                <a:gd name="T2" fmla="*/ 1 w 31"/>
                <a:gd name="T3" fmla="*/ 1 h 31"/>
                <a:gd name="T4" fmla="*/ 6 w 31"/>
                <a:gd name="T5" fmla="*/ 1 h 31"/>
                <a:gd name="T6" fmla="*/ 29 w 31"/>
                <a:gd name="T7" fmla="*/ 24 h 31"/>
                <a:gd name="T8" fmla="*/ 29 w 31"/>
                <a:gd name="T9" fmla="*/ 29 h 31"/>
                <a:gd name="T10" fmla="*/ 24 w 31"/>
                <a:gd name="T11" fmla="*/ 29 h 31"/>
                <a:gd name="T12" fmla="*/ 1 w 31"/>
                <a:gd name="T13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31">
                  <a:moveTo>
                    <a:pt x="1" y="6"/>
                  </a:moveTo>
                  <a:cubicBezTo>
                    <a:pt x="0" y="5"/>
                    <a:pt x="0" y="3"/>
                    <a:pt x="1" y="1"/>
                  </a:cubicBezTo>
                  <a:cubicBezTo>
                    <a:pt x="3" y="0"/>
                    <a:pt x="5" y="0"/>
                    <a:pt x="6" y="1"/>
                  </a:cubicBezTo>
                  <a:cubicBezTo>
                    <a:pt x="29" y="24"/>
                    <a:pt x="29" y="24"/>
                    <a:pt x="29" y="24"/>
                  </a:cubicBezTo>
                  <a:cubicBezTo>
                    <a:pt x="31" y="26"/>
                    <a:pt x="31" y="28"/>
                    <a:pt x="29" y="29"/>
                  </a:cubicBezTo>
                  <a:cubicBezTo>
                    <a:pt x="28" y="31"/>
                    <a:pt x="26" y="31"/>
                    <a:pt x="24" y="29"/>
                  </a:cubicBezTo>
                  <a:lnTo>
                    <a:pt x="1" y="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1" name="Freeform 1060"/>
            <p:cNvSpPr/>
            <p:nvPr/>
          </p:nvSpPr>
          <p:spPr bwMode="auto">
            <a:xfrm>
              <a:off x="4253526" y="5076499"/>
              <a:ext cx="41464" cy="138215"/>
            </a:xfrm>
            <a:custGeom>
              <a:avLst/>
              <a:gdLst>
                <a:gd name="T0" fmla="*/ 0 w 7"/>
                <a:gd name="T1" fmla="*/ 4 h 23"/>
                <a:gd name="T2" fmla="*/ 4 w 7"/>
                <a:gd name="T3" fmla="*/ 0 h 23"/>
                <a:gd name="T4" fmla="*/ 7 w 7"/>
                <a:gd name="T5" fmla="*/ 4 h 23"/>
                <a:gd name="T6" fmla="*/ 7 w 7"/>
                <a:gd name="T7" fmla="*/ 20 h 23"/>
                <a:gd name="T8" fmla="*/ 4 w 7"/>
                <a:gd name="T9" fmla="*/ 23 h 23"/>
                <a:gd name="T10" fmla="*/ 0 w 7"/>
                <a:gd name="T11" fmla="*/ 20 h 23"/>
                <a:gd name="T12" fmla="*/ 0 w 7"/>
                <a:gd name="T13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3">
                  <a:moveTo>
                    <a:pt x="0" y="4"/>
                  </a:move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7" y="2"/>
                    <a:pt x="7" y="4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2"/>
                    <a:pt x="6" y="23"/>
                    <a:pt x="4" y="23"/>
                  </a:cubicBezTo>
                  <a:cubicBezTo>
                    <a:pt x="2" y="23"/>
                    <a:pt x="0" y="22"/>
                    <a:pt x="0" y="20"/>
                  </a:cubicBez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2" name="Freeform 1061"/>
            <p:cNvSpPr/>
            <p:nvPr/>
          </p:nvSpPr>
          <p:spPr bwMode="auto">
            <a:xfrm>
              <a:off x="4253526" y="5076499"/>
              <a:ext cx="138215" cy="41464"/>
            </a:xfrm>
            <a:custGeom>
              <a:avLst/>
              <a:gdLst>
                <a:gd name="T0" fmla="*/ 4 w 23"/>
                <a:gd name="T1" fmla="*/ 0 h 7"/>
                <a:gd name="T2" fmla="*/ 0 w 23"/>
                <a:gd name="T3" fmla="*/ 4 h 7"/>
                <a:gd name="T4" fmla="*/ 4 w 23"/>
                <a:gd name="T5" fmla="*/ 7 h 7"/>
                <a:gd name="T6" fmla="*/ 20 w 23"/>
                <a:gd name="T7" fmla="*/ 7 h 7"/>
                <a:gd name="T8" fmla="*/ 23 w 23"/>
                <a:gd name="T9" fmla="*/ 4 h 7"/>
                <a:gd name="T10" fmla="*/ 20 w 23"/>
                <a:gd name="T11" fmla="*/ 0 h 7"/>
                <a:gd name="T12" fmla="*/ 4 w 23"/>
                <a:gd name="T13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7">
                  <a:moveTo>
                    <a:pt x="4" y="0"/>
                  </a:move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7"/>
                    <a:pt x="4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2" y="7"/>
                    <a:pt x="23" y="6"/>
                    <a:pt x="23" y="4"/>
                  </a:cubicBezTo>
                  <a:cubicBezTo>
                    <a:pt x="23" y="2"/>
                    <a:pt x="22" y="0"/>
                    <a:pt x="20" y="0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79" name="组合 278"/>
          <p:cNvGrpSpPr/>
          <p:nvPr/>
        </p:nvGrpSpPr>
        <p:grpSpPr>
          <a:xfrm>
            <a:off x="5599923" y="4494961"/>
            <a:ext cx="233614" cy="174540"/>
            <a:chOff x="4691667" y="4319084"/>
            <a:chExt cx="240493" cy="179679"/>
          </a:xfrm>
          <a:solidFill>
            <a:srgbClr val="04447F"/>
          </a:solidFill>
        </p:grpSpPr>
        <p:sp>
          <p:nvSpPr>
            <p:cNvPr id="467" name="Freeform 1062"/>
            <p:cNvSpPr/>
            <p:nvPr/>
          </p:nvSpPr>
          <p:spPr bwMode="auto">
            <a:xfrm>
              <a:off x="4698577" y="4384045"/>
              <a:ext cx="233583" cy="42847"/>
            </a:xfrm>
            <a:custGeom>
              <a:avLst/>
              <a:gdLst>
                <a:gd name="T0" fmla="*/ 3 w 39"/>
                <a:gd name="T1" fmla="*/ 7 h 7"/>
                <a:gd name="T2" fmla="*/ 0 w 39"/>
                <a:gd name="T3" fmla="*/ 4 h 7"/>
                <a:gd name="T4" fmla="*/ 3 w 39"/>
                <a:gd name="T5" fmla="*/ 0 h 7"/>
                <a:gd name="T6" fmla="*/ 36 w 39"/>
                <a:gd name="T7" fmla="*/ 0 h 7"/>
                <a:gd name="T8" fmla="*/ 39 w 39"/>
                <a:gd name="T9" fmla="*/ 4 h 7"/>
                <a:gd name="T10" fmla="*/ 36 w 39"/>
                <a:gd name="T11" fmla="*/ 7 h 7"/>
                <a:gd name="T12" fmla="*/ 3 w 39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7">
                  <a:moveTo>
                    <a:pt x="3" y="7"/>
                  </a:moveTo>
                  <a:cubicBezTo>
                    <a:pt x="1" y="7"/>
                    <a:pt x="0" y="6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8" y="0"/>
                    <a:pt x="39" y="2"/>
                    <a:pt x="39" y="4"/>
                  </a:cubicBezTo>
                  <a:cubicBezTo>
                    <a:pt x="39" y="6"/>
                    <a:pt x="38" y="7"/>
                    <a:pt x="36" y="7"/>
                  </a:cubicBezTo>
                  <a:lnTo>
                    <a:pt x="3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8" name="Freeform 1063"/>
            <p:cNvSpPr/>
            <p:nvPr/>
          </p:nvSpPr>
          <p:spPr bwMode="auto">
            <a:xfrm>
              <a:off x="4691667" y="4384045"/>
              <a:ext cx="114718" cy="114718"/>
            </a:xfrm>
            <a:custGeom>
              <a:avLst/>
              <a:gdLst>
                <a:gd name="T0" fmla="*/ 2 w 19"/>
                <a:gd name="T1" fmla="*/ 6 h 19"/>
                <a:gd name="T2" fmla="*/ 2 w 19"/>
                <a:gd name="T3" fmla="*/ 2 h 19"/>
                <a:gd name="T4" fmla="*/ 7 w 19"/>
                <a:gd name="T5" fmla="*/ 2 h 19"/>
                <a:gd name="T6" fmla="*/ 18 w 19"/>
                <a:gd name="T7" fmla="*/ 13 h 19"/>
                <a:gd name="T8" fmla="*/ 18 w 19"/>
                <a:gd name="T9" fmla="*/ 18 h 19"/>
                <a:gd name="T10" fmla="*/ 13 w 19"/>
                <a:gd name="T11" fmla="*/ 18 h 19"/>
                <a:gd name="T12" fmla="*/ 2 w 19"/>
                <a:gd name="T13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9">
                  <a:moveTo>
                    <a:pt x="2" y="6"/>
                  </a:moveTo>
                  <a:cubicBezTo>
                    <a:pt x="0" y="5"/>
                    <a:pt x="0" y="3"/>
                    <a:pt x="2" y="2"/>
                  </a:cubicBezTo>
                  <a:cubicBezTo>
                    <a:pt x="3" y="0"/>
                    <a:pt x="5" y="0"/>
                    <a:pt x="7" y="2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4"/>
                    <a:pt x="19" y="16"/>
                    <a:pt x="18" y="18"/>
                  </a:cubicBezTo>
                  <a:cubicBezTo>
                    <a:pt x="17" y="19"/>
                    <a:pt x="14" y="19"/>
                    <a:pt x="13" y="18"/>
                  </a:cubicBezTo>
                  <a:lnTo>
                    <a:pt x="2" y="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9" name="Freeform 1064"/>
            <p:cNvSpPr/>
            <p:nvPr/>
          </p:nvSpPr>
          <p:spPr bwMode="auto">
            <a:xfrm>
              <a:off x="4691667" y="4319084"/>
              <a:ext cx="114718" cy="113336"/>
            </a:xfrm>
            <a:custGeom>
              <a:avLst/>
              <a:gdLst>
                <a:gd name="T0" fmla="*/ 2 w 19"/>
                <a:gd name="T1" fmla="*/ 12 h 19"/>
                <a:gd name="T2" fmla="*/ 2 w 19"/>
                <a:gd name="T3" fmla="*/ 17 h 19"/>
                <a:gd name="T4" fmla="*/ 7 w 19"/>
                <a:gd name="T5" fmla="*/ 17 h 19"/>
                <a:gd name="T6" fmla="*/ 18 w 19"/>
                <a:gd name="T7" fmla="*/ 6 h 19"/>
                <a:gd name="T8" fmla="*/ 18 w 19"/>
                <a:gd name="T9" fmla="*/ 1 h 19"/>
                <a:gd name="T10" fmla="*/ 13 w 19"/>
                <a:gd name="T11" fmla="*/ 1 h 19"/>
                <a:gd name="T12" fmla="*/ 2 w 19"/>
                <a:gd name="T1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9">
                  <a:moveTo>
                    <a:pt x="2" y="12"/>
                  </a:moveTo>
                  <a:cubicBezTo>
                    <a:pt x="0" y="14"/>
                    <a:pt x="0" y="16"/>
                    <a:pt x="2" y="17"/>
                  </a:cubicBezTo>
                  <a:cubicBezTo>
                    <a:pt x="3" y="19"/>
                    <a:pt x="5" y="19"/>
                    <a:pt x="7" y="17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9" y="5"/>
                    <a:pt x="19" y="2"/>
                    <a:pt x="18" y="1"/>
                  </a:cubicBezTo>
                  <a:cubicBezTo>
                    <a:pt x="17" y="0"/>
                    <a:pt x="14" y="0"/>
                    <a:pt x="13" y="1"/>
                  </a:cubicBezTo>
                  <a:lnTo>
                    <a:pt x="2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80" name="Freeform 1066"/>
          <p:cNvSpPr>
            <a:spLocks noEditPoints="1"/>
          </p:cNvSpPr>
          <p:nvPr/>
        </p:nvSpPr>
        <p:spPr bwMode="auto">
          <a:xfrm>
            <a:off x="3706841" y="4055632"/>
            <a:ext cx="414867" cy="444404"/>
          </a:xfrm>
          <a:custGeom>
            <a:avLst/>
            <a:gdLst>
              <a:gd name="T0" fmla="*/ 23 w 71"/>
              <a:gd name="T1" fmla="*/ 61 h 76"/>
              <a:gd name="T2" fmla="*/ 18 w 71"/>
              <a:gd name="T3" fmla="*/ 60 h 76"/>
              <a:gd name="T4" fmla="*/ 10 w 71"/>
              <a:gd name="T5" fmla="*/ 41 h 76"/>
              <a:gd name="T6" fmla="*/ 23 w 71"/>
              <a:gd name="T7" fmla="*/ 32 h 76"/>
              <a:gd name="T8" fmla="*/ 29 w 71"/>
              <a:gd name="T9" fmla="*/ 33 h 76"/>
              <a:gd name="T10" fmla="*/ 37 w 71"/>
              <a:gd name="T11" fmla="*/ 52 h 76"/>
              <a:gd name="T12" fmla="*/ 23 w 71"/>
              <a:gd name="T13" fmla="*/ 61 h 76"/>
              <a:gd name="T14" fmla="*/ 36 w 71"/>
              <a:gd name="T15" fmla="*/ 0 h 76"/>
              <a:gd name="T16" fmla="*/ 32 w 71"/>
              <a:gd name="T17" fmla="*/ 2 h 76"/>
              <a:gd name="T18" fmla="*/ 29 w 71"/>
              <a:gd name="T19" fmla="*/ 9 h 76"/>
              <a:gd name="T20" fmla="*/ 23 w 71"/>
              <a:gd name="T21" fmla="*/ 8 h 76"/>
              <a:gd name="T22" fmla="*/ 18 w 71"/>
              <a:gd name="T23" fmla="*/ 9 h 76"/>
              <a:gd name="T24" fmla="*/ 15 w 71"/>
              <a:gd name="T25" fmla="*/ 3 h 76"/>
              <a:gd name="T26" fmla="*/ 11 w 71"/>
              <a:gd name="T27" fmla="*/ 0 h 76"/>
              <a:gd name="T28" fmla="*/ 9 w 71"/>
              <a:gd name="T29" fmla="*/ 0 h 76"/>
              <a:gd name="T30" fmla="*/ 6 w 71"/>
              <a:gd name="T31" fmla="*/ 2 h 76"/>
              <a:gd name="T32" fmla="*/ 0 w 71"/>
              <a:gd name="T33" fmla="*/ 46 h 76"/>
              <a:gd name="T34" fmla="*/ 2 w 71"/>
              <a:gd name="T35" fmla="*/ 76 h 76"/>
              <a:gd name="T36" fmla="*/ 48 w 71"/>
              <a:gd name="T37" fmla="*/ 76 h 76"/>
              <a:gd name="T38" fmla="*/ 55 w 71"/>
              <a:gd name="T39" fmla="*/ 69 h 76"/>
              <a:gd name="T40" fmla="*/ 60 w 71"/>
              <a:gd name="T41" fmla="*/ 71 h 76"/>
              <a:gd name="T42" fmla="*/ 68 w 71"/>
              <a:gd name="T43" fmla="*/ 55 h 76"/>
              <a:gd name="T44" fmla="*/ 67 w 71"/>
              <a:gd name="T45" fmla="*/ 55 h 76"/>
              <a:gd name="T46" fmla="*/ 61 w 71"/>
              <a:gd name="T47" fmla="*/ 52 h 76"/>
              <a:gd name="T48" fmla="*/ 61 w 71"/>
              <a:gd name="T49" fmla="*/ 40 h 76"/>
              <a:gd name="T50" fmla="*/ 67 w 71"/>
              <a:gd name="T51" fmla="*/ 38 h 76"/>
              <a:gd name="T52" fmla="*/ 70 w 71"/>
              <a:gd name="T53" fmla="*/ 32 h 76"/>
              <a:gd name="T54" fmla="*/ 66 w 71"/>
              <a:gd name="T55" fmla="*/ 24 h 76"/>
              <a:gd name="T56" fmla="*/ 62 w 71"/>
              <a:gd name="T57" fmla="*/ 21 h 76"/>
              <a:gd name="T58" fmla="*/ 60 w 71"/>
              <a:gd name="T59" fmla="*/ 21 h 76"/>
              <a:gd name="T60" fmla="*/ 54 w 71"/>
              <a:gd name="T61" fmla="*/ 24 h 76"/>
              <a:gd name="T62" fmla="*/ 46 w 71"/>
              <a:gd name="T63" fmla="*/ 16 h 76"/>
              <a:gd name="T64" fmla="*/ 49 w 71"/>
              <a:gd name="T65" fmla="*/ 9 h 76"/>
              <a:gd name="T66" fmla="*/ 46 w 71"/>
              <a:gd name="T67" fmla="*/ 4 h 76"/>
              <a:gd name="T68" fmla="*/ 38 w 71"/>
              <a:gd name="T69" fmla="*/ 0 h 76"/>
              <a:gd name="T70" fmla="*/ 36 w 71"/>
              <a:gd name="T71" fmla="*/ 0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71" h="76">
                <a:moveTo>
                  <a:pt x="23" y="61"/>
                </a:moveTo>
                <a:cubicBezTo>
                  <a:pt x="21" y="61"/>
                  <a:pt x="20" y="61"/>
                  <a:pt x="18" y="60"/>
                </a:cubicBezTo>
                <a:cubicBezTo>
                  <a:pt x="10" y="57"/>
                  <a:pt x="7" y="48"/>
                  <a:pt x="10" y="41"/>
                </a:cubicBezTo>
                <a:cubicBezTo>
                  <a:pt x="12" y="35"/>
                  <a:pt x="18" y="32"/>
                  <a:pt x="23" y="32"/>
                </a:cubicBezTo>
                <a:cubicBezTo>
                  <a:pt x="25" y="32"/>
                  <a:pt x="27" y="32"/>
                  <a:pt x="29" y="33"/>
                </a:cubicBezTo>
                <a:cubicBezTo>
                  <a:pt x="37" y="36"/>
                  <a:pt x="40" y="44"/>
                  <a:pt x="37" y="52"/>
                </a:cubicBezTo>
                <a:cubicBezTo>
                  <a:pt x="35" y="58"/>
                  <a:pt x="29" y="61"/>
                  <a:pt x="23" y="61"/>
                </a:cubicBezTo>
                <a:moveTo>
                  <a:pt x="36" y="0"/>
                </a:moveTo>
                <a:cubicBezTo>
                  <a:pt x="34" y="0"/>
                  <a:pt x="33" y="1"/>
                  <a:pt x="32" y="2"/>
                </a:cubicBezTo>
                <a:cubicBezTo>
                  <a:pt x="29" y="9"/>
                  <a:pt x="29" y="9"/>
                  <a:pt x="29" y="9"/>
                </a:cubicBezTo>
                <a:cubicBezTo>
                  <a:pt x="27" y="9"/>
                  <a:pt x="25" y="8"/>
                  <a:pt x="23" y="8"/>
                </a:cubicBezTo>
                <a:cubicBezTo>
                  <a:pt x="21" y="8"/>
                  <a:pt x="20" y="9"/>
                  <a:pt x="18" y="9"/>
                </a:cubicBezTo>
                <a:cubicBezTo>
                  <a:pt x="15" y="3"/>
                  <a:pt x="15" y="3"/>
                  <a:pt x="15" y="3"/>
                </a:cubicBezTo>
                <a:cubicBezTo>
                  <a:pt x="14" y="1"/>
                  <a:pt x="13" y="0"/>
                  <a:pt x="11" y="0"/>
                </a:cubicBezTo>
                <a:cubicBezTo>
                  <a:pt x="10" y="0"/>
                  <a:pt x="10" y="0"/>
                  <a:pt x="9" y="0"/>
                </a:cubicBezTo>
                <a:cubicBezTo>
                  <a:pt x="6" y="2"/>
                  <a:pt x="6" y="2"/>
                  <a:pt x="6" y="2"/>
                </a:cubicBezTo>
                <a:cubicBezTo>
                  <a:pt x="2" y="16"/>
                  <a:pt x="0" y="31"/>
                  <a:pt x="0" y="46"/>
                </a:cubicBezTo>
                <a:cubicBezTo>
                  <a:pt x="0" y="56"/>
                  <a:pt x="1" y="66"/>
                  <a:pt x="2" y="76"/>
                </a:cubicBezTo>
                <a:cubicBezTo>
                  <a:pt x="48" y="76"/>
                  <a:pt x="48" y="76"/>
                  <a:pt x="48" y="76"/>
                </a:cubicBezTo>
                <a:cubicBezTo>
                  <a:pt x="51" y="74"/>
                  <a:pt x="53" y="71"/>
                  <a:pt x="55" y="69"/>
                </a:cubicBezTo>
                <a:cubicBezTo>
                  <a:pt x="60" y="71"/>
                  <a:pt x="60" y="71"/>
                  <a:pt x="60" y="71"/>
                </a:cubicBezTo>
                <a:cubicBezTo>
                  <a:pt x="60" y="64"/>
                  <a:pt x="63" y="59"/>
                  <a:pt x="68" y="55"/>
                </a:cubicBezTo>
                <a:cubicBezTo>
                  <a:pt x="68" y="55"/>
                  <a:pt x="68" y="55"/>
                  <a:pt x="67" y="55"/>
                </a:cubicBezTo>
                <a:cubicBezTo>
                  <a:pt x="61" y="52"/>
                  <a:pt x="61" y="52"/>
                  <a:pt x="61" y="52"/>
                </a:cubicBezTo>
                <a:cubicBezTo>
                  <a:pt x="62" y="48"/>
                  <a:pt x="62" y="44"/>
                  <a:pt x="61" y="40"/>
                </a:cubicBezTo>
                <a:cubicBezTo>
                  <a:pt x="67" y="38"/>
                  <a:pt x="67" y="38"/>
                  <a:pt x="67" y="38"/>
                </a:cubicBezTo>
                <a:cubicBezTo>
                  <a:pt x="70" y="37"/>
                  <a:pt x="71" y="34"/>
                  <a:pt x="70" y="32"/>
                </a:cubicBezTo>
                <a:cubicBezTo>
                  <a:pt x="66" y="24"/>
                  <a:pt x="66" y="24"/>
                  <a:pt x="66" y="24"/>
                </a:cubicBezTo>
                <a:cubicBezTo>
                  <a:pt x="65" y="22"/>
                  <a:pt x="64" y="21"/>
                  <a:pt x="62" y="21"/>
                </a:cubicBezTo>
                <a:cubicBezTo>
                  <a:pt x="62" y="21"/>
                  <a:pt x="61" y="21"/>
                  <a:pt x="60" y="21"/>
                </a:cubicBezTo>
                <a:cubicBezTo>
                  <a:pt x="54" y="24"/>
                  <a:pt x="54" y="24"/>
                  <a:pt x="54" y="24"/>
                </a:cubicBezTo>
                <a:cubicBezTo>
                  <a:pt x="52" y="21"/>
                  <a:pt x="49" y="18"/>
                  <a:pt x="46" y="16"/>
                </a:cubicBezTo>
                <a:cubicBezTo>
                  <a:pt x="49" y="9"/>
                  <a:pt x="49" y="9"/>
                  <a:pt x="49" y="9"/>
                </a:cubicBezTo>
                <a:cubicBezTo>
                  <a:pt x="49" y="7"/>
                  <a:pt x="48" y="5"/>
                  <a:pt x="46" y="4"/>
                </a:cubicBezTo>
                <a:cubicBezTo>
                  <a:pt x="38" y="0"/>
                  <a:pt x="38" y="0"/>
                  <a:pt x="38" y="0"/>
                </a:cubicBezTo>
                <a:cubicBezTo>
                  <a:pt x="37" y="0"/>
                  <a:pt x="36" y="0"/>
                  <a:pt x="36" y="0"/>
                </a:cubicBezTo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1" name="Freeform 1067"/>
          <p:cNvSpPr>
            <a:spLocks noEditPoints="1"/>
          </p:cNvSpPr>
          <p:nvPr/>
        </p:nvSpPr>
        <p:spPr bwMode="auto">
          <a:xfrm>
            <a:off x="4940700" y="4529574"/>
            <a:ext cx="460516" cy="449775"/>
          </a:xfrm>
          <a:custGeom>
            <a:avLst/>
            <a:gdLst>
              <a:gd name="T0" fmla="*/ 19 w 79"/>
              <a:gd name="T1" fmla="*/ 14 h 77"/>
              <a:gd name="T2" fmla="*/ 26 w 79"/>
              <a:gd name="T3" fmla="*/ 11 h 77"/>
              <a:gd name="T4" fmla="*/ 25 w 79"/>
              <a:gd name="T5" fmla="*/ 14 h 77"/>
              <a:gd name="T6" fmla="*/ 28 w 79"/>
              <a:gd name="T7" fmla="*/ 11 h 77"/>
              <a:gd name="T8" fmla="*/ 45 w 79"/>
              <a:gd name="T9" fmla="*/ 11 h 77"/>
              <a:gd name="T10" fmla="*/ 44 w 79"/>
              <a:gd name="T11" fmla="*/ 13 h 77"/>
              <a:gd name="T12" fmla="*/ 48 w 79"/>
              <a:gd name="T13" fmla="*/ 14 h 77"/>
              <a:gd name="T14" fmla="*/ 47 w 79"/>
              <a:gd name="T15" fmla="*/ 11 h 77"/>
              <a:gd name="T16" fmla="*/ 45 w 79"/>
              <a:gd name="T17" fmla="*/ 6 h 77"/>
              <a:gd name="T18" fmla="*/ 34 w 79"/>
              <a:gd name="T19" fmla="*/ 0 h 77"/>
              <a:gd name="T20" fmla="*/ 35 w 79"/>
              <a:gd name="T21" fmla="*/ 4 h 77"/>
              <a:gd name="T22" fmla="*/ 18 w 79"/>
              <a:gd name="T23" fmla="*/ 11 h 77"/>
              <a:gd name="T24" fmla="*/ 20 w 79"/>
              <a:gd name="T25" fmla="*/ 16 h 77"/>
              <a:gd name="T26" fmla="*/ 16 w 79"/>
              <a:gd name="T27" fmla="*/ 16 h 77"/>
              <a:gd name="T28" fmla="*/ 44 w 79"/>
              <a:gd name="T29" fmla="*/ 11 h 77"/>
              <a:gd name="T30" fmla="*/ 47 w 79"/>
              <a:gd name="T31" fmla="*/ 11 h 77"/>
              <a:gd name="T32" fmla="*/ 49 w 79"/>
              <a:gd name="T33" fmla="*/ 14 h 77"/>
              <a:gd name="T34" fmla="*/ 50 w 79"/>
              <a:gd name="T35" fmla="*/ 16 h 77"/>
              <a:gd name="T36" fmla="*/ 54 w 79"/>
              <a:gd name="T37" fmla="*/ 15 h 77"/>
              <a:gd name="T38" fmla="*/ 54 w 79"/>
              <a:gd name="T39" fmla="*/ 16 h 77"/>
              <a:gd name="T40" fmla="*/ 50 w 79"/>
              <a:gd name="T41" fmla="*/ 16 h 77"/>
              <a:gd name="T42" fmla="*/ 51 w 79"/>
              <a:gd name="T43" fmla="*/ 49 h 77"/>
              <a:gd name="T44" fmla="*/ 20 w 79"/>
              <a:gd name="T45" fmla="*/ 17 h 77"/>
              <a:gd name="T46" fmla="*/ 25 w 79"/>
              <a:gd name="T47" fmla="*/ 12 h 77"/>
              <a:gd name="T48" fmla="*/ 27 w 79"/>
              <a:gd name="T49" fmla="*/ 11 h 77"/>
              <a:gd name="T50" fmla="*/ 29 w 79"/>
              <a:gd name="T51" fmla="*/ 12 h 77"/>
              <a:gd name="T52" fmla="*/ 33 w 79"/>
              <a:gd name="T53" fmla="*/ 11 h 77"/>
              <a:gd name="T54" fmla="*/ 34 w 79"/>
              <a:gd name="T55" fmla="*/ 11 h 77"/>
              <a:gd name="T56" fmla="*/ 36 w 79"/>
              <a:gd name="T57" fmla="*/ 11 h 77"/>
              <a:gd name="T58" fmla="*/ 40 w 79"/>
              <a:gd name="T59" fmla="*/ 11 h 77"/>
              <a:gd name="T60" fmla="*/ 42 w 79"/>
              <a:gd name="T61" fmla="*/ 11 h 77"/>
              <a:gd name="T62" fmla="*/ 36 w 79"/>
              <a:gd name="T63" fmla="*/ 0 h 77"/>
              <a:gd name="T64" fmla="*/ 36 w 79"/>
              <a:gd name="T65" fmla="*/ 7 h 77"/>
              <a:gd name="T66" fmla="*/ 31 w 79"/>
              <a:gd name="T67" fmla="*/ 7 h 77"/>
              <a:gd name="T68" fmla="*/ 28 w 79"/>
              <a:gd name="T69" fmla="*/ 1 h 77"/>
              <a:gd name="T70" fmla="*/ 27 w 79"/>
              <a:gd name="T71" fmla="*/ 2 h 77"/>
              <a:gd name="T72" fmla="*/ 24 w 79"/>
              <a:gd name="T73" fmla="*/ 3 h 77"/>
              <a:gd name="T74" fmla="*/ 25 w 79"/>
              <a:gd name="T75" fmla="*/ 7 h 77"/>
              <a:gd name="T76" fmla="*/ 23 w 79"/>
              <a:gd name="T77" fmla="*/ 4 h 77"/>
              <a:gd name="T78" fmla="*/ 21 w 79"/>
              <a:gd name="T79" fmla="*/ 4 h 77"/>
              <a:gd name="T80" fmla="*/ 18 w 79"/>
              <a:gd name="T81" fmla="*/ 7 h 77"/>
              <a:gd name="T82" fmla="*/ 17 w 79"/>
              <a:gd name="T83" fmla="*/ 7 h 77"/>
              <a:gd name="T84" fmla="*/ 12 w 79"/>
              <a:gd name="T85" fmla="*/ 10 h 77"/>
              <a:gd name="T86" fmla="*/ 15 w 79"/>
              <a:gd name="T87" fmla="*/ 11 h 77"/>
              <a:gd name="T88" fmla="*/ 12 w 79"/>
              <a:gd name="T89" fmla="*/ 16 h 77"/>
              <a:gd name="T90" fmla="*/ 9 w 79"/>
              <a:gd name="T91" fmla="*/ 14 h 77"/>
              <a:gd name="T92" fmla="*/ 9 w 79"/>
              <a:gd name="T93" fmla="*/ 15 h 77"/>
              <a:gd name="T94" fmla="*/ 36 w 79"/>
              <a:gd name="T95" fmla="*/ 66 h 77"/>
              <a:gd name="T96" fmla="*/ 57 w 79"/>
              <a:gd name="T97" fmla="*/ 66 h 77"/>
              <a:gd name="T98" fmla="*/ 69 w 79"/>
              <a:gd name="T99" fmla="*/ 54 h 77"/>
              <a:gd name="T100" fmla="*/ 59 w 79"/>
              <a:gd name="T101" fmla="*/ 10 h 77"/>
              <a:gd name="T102" fmla="*/ 50 w 79"/>
              <a:gd name="T103" fmla="*/ 7 h 77"/>
              <a:gd name="T104" fmla="*/ 46 w 79"/>
              <a:gd name="T105" fmla="*/ 7 h 77"/>
              <a:gd name="T106" fmla="*/ 40 w 79"/>
              <a:gd name="T107" fmla="*/ 1 h 77"/>
              <a:gd name="T108" fmla="*/ 39 w 79"/>
              <a:gd name="T109" fmla="*/ 1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79" h="77">
                <a:moveTo>
                  <a:pt x="18" y="11"/>
                </a:moveTo>
                <a:cubicBezTo>
                  <a:pt x="17" y="14"/>
                  <a:pt x="17" y="14"/>
                  <a:pt x="17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18" y="11"/>
                  <a:pt x="18" y="11"/>
                  <a:pt x="18" y="11"/>
                </a:cubicBezTo>
                <a:moveTo>
                  <a:pt x="27" y="11"/>
                </a:moveTo>
                <a:cubicBezTo>
                  <a:pt x="26" y="11"/>
                  <a:pt x="26" y="11"/>
                  <a:pt x="26" y="11"/>
                </a:cubicBezTo>
                <a:cubicBezTo>
                  <a:pt x="26" y="12"/>
                  <a:pt x="26" y="12"/>
                  <a:pt x="26" y="12"/>
                </a:cubicBezTo>
                <a:cubicBezTo>
                  <a:pt x="25" y="13"/>
                  <a:pt x="25" y="13"/>
                  <a:pt x="25" y="13"/>
                </a:cubicBezTo>
                <a:cubicBezTo>
                  <a:pt x="25" y="13"/>
                  <a:pt x="25" y="13"/>
                  <a:pt x="25" y="14"/>
                </a:cubicBezTo>
                <a:cubicBezTo>
                  <a:pt x="26" y="13"/>
                  <a:pt x="27" y="12"/>
                  <a:pt x="29" y="12"/>
                </a:cubicBezTo>
                <a:cubicBezTo>
                  <a:pt x="29" y="12"/>
                  <a:pt x="29" y="12"/>
                  <a:pt x="29" y="12"/>
                </a:cubicBezTo>
                <a:cubicBezTo>
                  <a:pt x="28" y="11"/>
                  <a:pt x="28" y="11"/>
                  <a:pt x="28" y="11"/>
                </a:cubicBezTo>
                <a:cubicBezTo>
                  <a:pt x="27" y="11"/>
                  <a:pt x="27" y="11"/>
                  <a:pt x="27" y="11"/>
                </a:cubicBezTo>
                <a:moveTo>
                  <a:pt x="46" y="11"/>
                </a:moveTo>
                <a:cubicBezTo>
                  <a:pt x="45" y="11"/>
                  <a:pt x="45" y="11"/>
                  <a:pt x="45" y="11"/>
                </a:cubicBezTo>
                <a:cubicBezTo>
                  <a:pt x="45" y="12"/>
                  <a:pt x="45" y="12"/>
                  <a:pt x="45" y="12"/>
                </a:cubicBezTo>
                <a:cubicBezTo>
                  <a:pt x="44" y="13"/>
                  <a:pt x="44" y="13"/>
                  <a:pt x="44" y="13"/>
                </a:cubicBezTo>
                <a:cubicBezTo>
                  <a:pt x="44" y="13"/>
                  <a:pt x="44" y="13"/>
                  <a:pt x="44" y="13"/>
                </a:cubicBezTo>
                <a:cubicBezTo>
                  <a:pt x="45" y="13"/>
                  <a:pt x="47" y="14"/>
                  <a:pt x="48" y="15"/>
                </a:cubicBezTo>
                <a:cubicBezTo>
                  <a:pt x="48" y="15"/>
                  <a:pt x="48" y="15"/>
                  <a:pt x="48" y="15"/>
                </a:cubicBezTo>
                <a:cubicBezTo>
                  <a:pt x="48" y="14"/>
                  <a:pt x="48" y="14"/>
                  <a:pt x="48" y="14"/>
                </a:cubicBezTo>
                <a:cubicBezTo>
                  <a:pt x="48" y="13"/>
                  <a:pt x="48" y="13"/>
                  <a:pt x="48" y="13"/>
                </a:cubicBezTo>
                <a:cubicBezTo>
                  <a:pt x="47" y="12"/>
                  <a:pt x="47" y="12"/>
                  <a:pt x="47" y="12"/>
                </a:cubicBezTo>
                <a:cubicBezTo>
                  <a:pt x="47" y="11"/>
                  <a:pt x="47" y="11"/>
                  <a:pt x="47" y="11"/>
                </a:cubicBezTo>
                <a:cubicBezTo>
                  <a:pt x="46" y="11"/>
                  <a:pt x="46" y="11"/>
                  <a:pt x="46" y="11"/>
                </a:cubicBezTo>
                <a:moveTo>
                  <a:pt x="42" y="1"/>
                </a:moveTo>
                <a:cubicBezTo>
                  <a:pt x="45" y="6"/>
                  <a:pt x="45" y="6"/>
                  <a:pt x="45" y="6"/>
                </a:cubicBezTo>
                <a:cubicBezTo>
                  <a:pt x="45" y="2"/>
                  <a:pt x="45" y="2"/>
                  <a:pt x="45" y="2"/>
                </a:cubicBezTo>
                <a:cubicBezTo>
                  <a:pt x="44" y="1"/>
                  <a:pt x="43" y="1"/>
                  <a:pt x="42" y="1"/>
                </a:cubicBezTo>
                <a:moveTo>
                  <a:pt x="34" y="0"/>
                </a:moveTo>
                <a:cubicBezTo>
                  <a:pt x="34" y="0"/>
                  <a:pt x="33" y="0"/>
                  <a:pt x="33" y="0"/>
                </a:cubicBezTo>
                <a:cubicBezTo>
                  <a:pt x="32" y="4"/>
                  <a:pt x="32" y="4"/>
                  <a:pt x="32" y="4"/>
                </a:cubicBezTo>
                <a:cubicBezTo>
                  <a:pt x="35" y="4"/>
                  <a:pt x="35" y="4"/>
                  <a:pt x="35" y="4"/>
                </a:cubicBezTo>
                <a:cubicBezTo>
                  <a:pt x="34" y="0"/>
                  <a:pt x="34" y="0"/>
                  <a:pt x="34" y="0"/>
                </a:cubicBezTo>
                <a:moveTo>
                  <a:pt x="15" y="16"/>
                </a:moveTo>
                <a:cubicBezTo>
                  <a:pt x="18" y="11"/>
                  <a:pt x="18" y="11"/>
                  <a:pt x="18" y="11"/>
                </a:cubicBezTo>
                <a:cubicBezTo>
                  <a:pt x="18" y="11"/>
                  <a:pt x="18" y="11"/>
                  <a:pt x="18" y="11"/>
                </a:cubicBezTo>
                <a:cubicBezTo>
                  <a:pt x="21" y="16"/>
                  <a:pt x="21" y="16"/>
                  <a:pt x="21" y="16"/>
                </a:cubicBezTo>
                <a:cubicBezTo>
                  <a:pt x="20" y="16"/>
                  <a:pt x="20" y="16"/>
                  <a:pt x="20" y="16"/>
                </a:cubicBezTo>
                <a:cubicBezTo>
                  <a:pt x="19" y="15"/>
                  <a:pt x="19" y="15"/>
                  <a:pt x="19" y="15"/>
                </a:cubicBezTo>
                <a:cubicBezTo>
                  <a:pt x="17" y="15"/>
                  <a:pt x="17" y="15"/>
                  <a:pt x="17" y="15"/>
                </a:cubicBezTo>
                <a:cubicBezTo>
                  <a:pt x="16" y="16"/>
                  <a:pt x="16" y="16"/>
                  <a:pt x="16" y="16"/>
                </a:cubicBezTo>
                <a:cubicBezTo>
                  <a:pt x="15" y="16"/>
                  <a:pt x="15" y="16"/>
                  <a:pt x="15" y="16"/>
                </a:cubicBezTo>
                <a:moveTo>
                  <a:pt x="43" y="12"/>
                </a:moveTo>
                <a:cubicBezTo>
                  <a:pt x="44" y="12"/>
                  <a:pt x="44" y="12"/>
                  <a:pt x="44" y="11"/>
                </a:cubicBezTo>
                <a:cubicBezTo>
                  <a:pt x="45" y="11"/>
                  <a:pt x="45" y="11"/>
                  <a:pt x="45" y="11"/>
                </a:cubicBezTo>
                <a:cubicBezTo>
                  <a:pt x="45" y="11"/>
                  <a:pt x="46" y="11"/>
                  <a:pt x="46" y="11"/>
                </a:cubicBezTo>
                <a:cubicBezTo>
                  <a:pt x="46" y="11"/>
                  <a:pt x="47" y="11"/>
                  <a:pt x="47" y="11"/>
                </a:cubicBezTo>
                <a:cubicBezTo>
                  <a:pt x="48" y="11"/>
                  <a:pt x="48" y="11"/>
                  <a:pt x="48" y="11"/>
                </a:cubicBezTo>
                <a:cubicBezTo>
                  <a:pt x="48" y="12"/>
                  <a:pt x="48" y="12"/>
                  <a:pt x="49" y="12"/>
                </a:cubicBezTo>
                <a:cubicBezTo>
                  <a:pt x="49" y="13"/>
                  <a:pt x="49" y="13"/>
                  <a:pt x="49" y="14"/>
                </a:cubicBezTo>
                <a:cubicBezTo>
                  <a:pt x="49" y="14"/>
                  <a:pt x="49" y="14"/>
                  <a:pt x="49" y="15"/>
                </a:cubicBezTo>
                <a:cubicBezTo>
                  <a:pt x="49" y="15"/>
                  <a:pt x="48" y="15"/>
                  <a:pt x="48" y="15"/>
                </a:cubicBezTo>
                <a:cubicBezTo>
                  <a:pt x="49" y="15"/>
                  <a:pt x="49" y="16"/>
                  <a:pt x="50" y="16"/>
                </a:cubicBezTo>
                <a:cubicBezTo>
                  <a:pt x="50" y="11"/>
                  <a:pt x="50" y="11"/>
                  <a:pt x="50" y="11"/>
                </a:cubicBezTo>
                <a:cubicBezTo>
                  <a:pt x="51" y="11"/>
                  <a:pt x="51" y="11"/>
                  <a:pt x="51" y="11"/>
                </a:cubicBezTo>
                <a:cubicBezTo>
                  <a:pt x="54" y="15"/>
                  <a:pt x="54" y="15"/>
                  <a:pt x="54" y="15"/>
                </a:cubicBezTo>
                <a:cubicBezTo>
                  <a:pt x="54" y="11"/>
                  <a:pt x="54" y="11"/>
                  <a:pt x="54" y="11"/>
                </a:cubicBezTo>
                <a:cubicBezTo>
                  <a:pt x="54" y="11"/>
                  <a:pt x="54" y="11"/>
                  <a:pt x="54" y="11"/>
                </a:cubicBezTo>
                <a:cubicBezTo>
                  <a:pt x="54" y="16"/>
                  <a:pt x="54" y="16"/>
                  <a:pt x="54" y="16"/>
                </a:cubicBezTo>
                <a:cubicBezTo>
                  <a:pt x="54" y="16"/>
                  <a:pt x="54" y="16"/>
                  <a:pt x="54" y="16"/>
                </a:cubicBezTo>
                <a:cubicBezTo>
                  <a:pt x="50" y="12"/>
                  <a:pt x="50" y="12"/>
                  <a:pt x="50" y="12"/>
                </a:cubicBezTo>
                <a:cubicBezTo>
                  <a:pt x="50" y="16"/>
                  <a:pt x="50" y="16"/>
                  <a:pt x="50" y="16"/>
                </a:cubicBezTo>
                <a:cubicBezTo>
                  <a:pt x="50" y="16"/>
                  <a:pt x="50" y="16"/>
                  <a:pt x="50" y="16"/>
                </a:cubicBezTo>
                <a:cubicBezTo>
                  <a:pt x="51" y="17"/>
                  <a:pt x="51" y="17"/>
                  <a:pt x="51" y="17"/>
                </a:cubicBezTo>
                <a:cubicBezTo>
                  <a:pt x="60" y="26"/>
                  <a:pt x="60" y="40"/>
                  <a:pt x="51" y="49"/>
                </a:cubicBezTo>
                <a:cubicBezTo>
                  <a:pt x="47" y="53"/>
                  <a:pt x="41" y="55"/>
                  <a:pt x="36" y="55"/>
                </a:cubicBezTo>
                <a:cubicBezTo>
                  <a:pt x="30" y="55"/>
                  <a:pt x="24" y="53"/>
                  <a:pt x="20" y="49"/>
                </a:cubicBezTo>
                <a:cubicBezTo>
                  <a:pt x="11" y="40"/>
                  <a:pt x="11" y="26"/>
                  <a:pt x="20" y="17"/>
                </a:cubicBezTo>
                <a:cubicBezTo>
                  <a:pt x="21" y="16"/>
                  <a:pt x="23" y="15"/>
                  <a:pt x="24" y="14"/>
                </a:cubicBezTo>
                <a:cubicBezTo>
                  <a:pt x="24" y="14"/>
                  <a:pt x="24" y="14"/>
                  <a:pt x="24" y="14"/>
                </a:cubicBezTo>
                <a:cubicBezTo>
                  <a:pt x="24" y="13"/>
                  <a:pt x="24" y="13"/>
                  <a:pt x="25" y="12"/>
                </a:cubicBezTo>
                <a:cubicBezTo>
                  <a:pt x="25" y="12"/>
                  <a:pt x="25" y="12"/>
                  <a:pt x="25" y="11"/>
                </a:cubicBezTo>
                <a:cubicBezTo>
                  <a:pt x="26" y="11"/>
                  <a:pt x="26" y="11"/>
                  <a:pt x="26" y="11"/>
                </a:cubicBezTo>
                <a:cubicBezTo>
                  <a:pt x="26" y="11"/>
                  <a:pt x="27" y="11"/>
                  <a:pt x="27" y="11"/>
                </a:cubicBezTo>
                <a:cubicBezTo>
                  <a:pt x="28" y="11"/>
                  <a:pt x="28" y="11"/>
                  <a:pt x="28" y="11"/>
                </a:cubicBezTo>
                <a:cubicBezTo>
                  <a:pt x="29" y="11"/>
                  <a:pt x="29" y="11"/>
                  <a:pt x="29" y="11"/>
                </a:cubicBezTo>
                <a:cubicBezTo>
                  <a:pt x="29" y="12"/>
                  <a:pt x="29" y="12"/>
                  <a:pt x="29" y="12"/>
                </a:cubicBezTo>
                <a:cubicBezTo>
                  <a:pt x="30" y="12"/>
                  <a:pt x="30" y="11"/>
                  <a:pt x="31" y="11"/>
                </a:cubicBezTo>
                <a:cubicBezTo>
                  <a:pt x="31" y="11"/>
                  <a:pt x="31" y="11"/>
                  <a:pt x="31" y="11"/>
                </a:cubicBezTo>
                <a:cubicBezTo>
                  <a:pt x="33" y="11"/>
                  <a:pt x="33" y="11"/>
                  <a:pt x="33" y="11"/>
                </a:cubicBezTo>
                <a:cubicBezTo>
                  <a:pt x="34" y="11"/>
                  <a:pt x="34" y="11"/>
                  <a:pt x="34" y="11"/>
                </a:cubicBezTo>
                <a:cubicBezTo>
                  <a:pt x="34" y="11"/>
                  <a:pt x="34" y="11"/>
                  <a:pt x="34" y="11"/>
                </a:cubicBezTo>
                <a:cubicBezTo>
                  <a:pt x="34" y="11"/>
                  <a:pt x="34" y="11"/>
                  <a:pt x="34" y="11"/>
                </a:cubicBezTo>
                <a:cubicBezTo>
                  <a:pt x="35" y="11"/>
                  <a:pt x="35" y="11"/>
                  <a:pt x="36" y="11"/>
                </a:cubicBezTo>
                <a:cubicBezTo>
                  <a:pt x="36" y="11"/>
                  <a:pt x="36" y="11"/>
                  <a:pt x="36" y="11"/>
                </a:cubicBezTo>
                <a:cubicBezTo>
                  <a:pt x="36" y="11"/>
                  <a:pt x="36" y="11"/>
                  <a:pt x="36" y="11"/>
                </a:cubicBezTo>
                <a:cubicBezTo>
                  <a:pt x="40" y="11"/>
                  <a:pt x="40" y="11"/>
                  <a:pt x="40" y="11"/>
                </a:cubicBezTo>
                <a:cubicBezTo>
                  <a:pt x="40" y="11"/>
                  <a:pt x="40" y="11"/>
                  <a:pt x="40" y="11"/>
                </a:cubicBezTo>
                <a:cubicBezTo>
                  <a:pt x="40" y="11"/>
                  <a:pt x="40" y="11"/>
                  <a:pt x="40" y="11"/>
                </a:cubicBezTo>
                <a:cubicBezTo>
                  <a:pt x="41" y="11"/>
                  <a:pt x="41" y="12"/>
                  <a:pt x="41" y="12"/>
                </a:cubicBezTo>
                <a:cubicBezTo>
                  <a:pt x="41" y="11"/>
                  <a:pt x="41" y="11"/>
                  <a:pt x="41" y="11"/>
                </a:cubicBezTo>
                <a:cubicBezTo>
                  <a:pt x="42" y="11"/>
                  <a:pt x="42" y="11"/>
                  <a:pt x="42" y="11"/>
                </a:cubicBezTo>
                <a:cubicBezTo>
                  <a:pt x="42" y="12"/>
                  <a:pt x="42" y="12"/>
                  <a:pt x="42" y="12"/>
                </a:cubicBezTo>
                <a:cubicBezTo>
                  <a:pt x="43" y="12"/>
                  <a:pt x="43" y="12"/>
                  <a:pt x="43" y="12"/>
                </a:cubicBezTo>
                <a:moveTo>
                  <a:pt x="36" y="0"/>
                </a:moveTo>
                <a:cubicBezTo>
                  <a:pt x="35" y="0"/>
                  <a:pt x="35" y="0"/>
                  <a:pt x="35" y="0"/>
                </a:cubicBezTo>
                <a:cubicBezTo>
                  <a:pt x="38" y="7"/>
                  <a:pt x="38" y="7"/>
                  <a:pt x="38" y="7"/>
                </a:cubicBezTo>
                <a:cubicBezTo>
                  <a:pt x="36" y="7"/>
                  <a:pt x="36" y="7"/>
                  <a:pt x="36" y="7"/>
                </a:cubicBezTo>
                <a:cubicBezTo>
                  <a:pt x="35" y="5"/>
                  <a:pt x="35" y="5"/>
                  <a:pt x="35" y="5"/>
                </a:cubicBezTo>
                <a:cubicBezTo>
                  <a:pt x="32" y="5"/>
                  <a:pt x="32" y="5"/>
                  <a:pt x="32" y="5"/>
                </a:cubicBezTo>
                <a:cubicBezTo>
                  <a:pt x="31" y="7"/>
                  <a:pt x="31" y="7"/>
                  <a:pt x="31" y="7"/>
                </a:cubicBezTo>
                <a:cubicBezTo>
                  <a:pt x="29" y="7"/>
                  <a:pt x="29" y="7"/>
                  <a:pt x="29" y="7"/>
                </a:cubicBezTo>
                <a:cubicBezTo>
                  <a:pt x="32" y="1"/>
                  <a:pt x="32" y="1"/>
                  <a:pt x="32" y="1"/>
                </a:cubicBezTo>
                <a:cubicBezTo>
                  <a:pt x="31" y="1"/>
                  <a:pt x="29" y="1"/>
                  <a:pt x="28" y="1"/>
                </a:cubicBezTo>
                <a:cubicBezTo>
                  <a:pt x="28" y="7"/>
                  <a:pt x="28" y="7"/>
                  <a:pt x="28" y="7"/>
                </a:cubicBezTo>
                <a:cubicBezTo>
                  <a:pt x="27" y="7"/>
                  <a:pt x="27" y="7"/>
                  <a:pt x="27" y="7"/>
                </a:cubicBezTo>
                <a:cubicBezTo>
                  <a:pt x="27" y="2"/>
                  <a:pt x="27" y="2"/>
                  <a:pt x="27" y="2"/>
                </a:cubicBezTo>
                <a:cubicBezTo>
                  <a:pt x="26" y="2"/>
                  <a:pt x="25" y="2"/>
                  <a:pt x="24" y="2"/>
                </a:cubicBezTo>
                <a:cubicBezTo>
                  <a:pt x="24" y="3"/>
                  <a:pt x="24" y="3"/>
                  <a:pt x="24" y="3"/>
                </a:cubicBezTo>
                <a:cubicBezTo>
                  <a:pt x="24" y="3"/>
                  <a:pt x="24" y="3"/>
                  <a:pt x="24" y="3"/>
                </a:cubicBezTo>
                <a:cubicBezTo>
                  <a:pt x="23" y="3"/>
                  <a:pt x="23" y="3"/>
                  <a:pt x="23" y="3"/>
                </a:cubicBezTo>
                <a:cubicBezTo>
                  <a:pt x="23" y="4"/>
                  <a:pt x="24" y="4"/>
                  <a:pt x="24" y="5"/>
                </a:cubicBezTo>
                <a:cubicBezTo>
                  <a:pt x="25" y="7"/>
                  <a:pt x="25" y="7"/>
                  <a:pt x="25" y="7"/>
                </a:cubicBezTo>
                <a:cubicBezTo>
                  <a:pt x="24" y="7"/>
                  <a:pt x="24" y="7"/>
                  <a:pt x="24" y="7"/>
                </a:cubicBezTo>
                <a:cubicBezTo>
                  <a:pt x="23" y="5"/>
                  <a:pt x="23" y="5"/>
                  <a:pt x="23" y="5"/>
                </a:cubicBezTo>
                <a:cubicBezTo>
                  <a:pt x="23" y="4"/>
                  <a:pt x="23" y="4"/>
                  <a:pt x="23" y="4"/>
                </a:cubicBezTo>
                <a:cubicBezTo>
                  <a:pt x="22" y="4"/>
                  <a:pt x="22" y="4"/>
                  <a:pt x="22" y="4"/>
                </a:cubicBezTo>
                <a:cubicBezTo>
                  <a:pt x="22" y="4"/>
                  <a:pt x="22" y="4"/>
                  <a:pt x="22" y="4"/>
                </a:cubicBezTo>
                <a:cubicBezTo>
                  <a:pt x="21" y="4"/>
                  <a:pt x="21" y="4"/>
                  <a:pt x="21" y="4"/>
                </a:cubicBezTo>
                <a:cubicBezTo>
                  <a:pt x="20" y="4"/>
                  <a:pt x="20" y="5"/>
                  <a:pt x="19" y="5"/>
                </a:cubicBezTo>
                <a:cubicBezTo>
                  <a:pt x="19" y="7"/>
                  <a:pt x="19" y="7"/>
                  <a:pt x="19" y="7"/>
                </a:cubicBezTo>
                <a:cubicBezTo>
                  <a:pt x="18" y="7"/>
                  <a:pt x="18" y="7"/>
                  <a:pt x="18" y="7"/>
                </a:cubicBezTo>
                <a:cubicBezTo>
                  <a:pt x="18" y="6"/>
                  <a:pt x="18" y="6"/>
                  <a:pt x="18" y="6"/>
                </a:cubicBezTo>
                <a:cubicBezTo>
                  <a:pt x="17" y="6"/>
                  <a:pt x="17" y="6"/>
                  <a:pt x="16" y="7"/>
                </a:cubicBezTo>
                <a:cubicBezTo>
                  <a:pt x="17" y="7"/>
                  <a:pt x="17" y="7"/>
                  <a:pt x="17" y="7"/>
                </a:cubicBezTo>
                <a:cubicBezTo>
                  <a:pt x="15" y="7"/>
                  <a:pt x="15" y="7"/>
                  <a:pt x="15" y="7"/>
                </a:cubicBezTo>
                <a:cubicBezTo>
                  <a:pt x="15" y="7"/>
                  <a:pt x="15" y="7"/>
                  <a:pt x="15" y="7"/>
                </a:cubicBezTo>
                <a:cubicBezTo>
                  <a:pt x="14" y="8"/>
                  <a:pt x="13" y="9"/>
                  <a:pt x="12" y="10"/>
                </a:cubicBezTo>
                <a:cubicBezTo>
                  <a:pt x="12" y="10"/>
                  <a:pt x="12" y="10"/>
                  <a:pt x="12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5" y="11"/>
                  <a:pt x="15" y="11"/>
                  <a:pt x="15" y="11"/>
                </a:cubicBezTo>
                <a:cubicBezTo>
                  <a:pt x="13" y="11"/>
                  <a:pt x="13" y="11"/>
                  <a:pt x="13" y="11"/>
                </a:cubicBezTo>
                <a:cubicBezTo>
                  <a:pt x="13" y="16"/>
                  <a:pt x="13" y="16"/>
                  <a:pt x="13" y="16"/>
                </a:cubicBezTo>
                <a:cubicBezTo>
                  <a:pt x="12" y="16"/>
                  <a:pt x="12" y="16"/>
                  <a:pt x="12" y="16"/>
                </a:cubicBezTo>
                <a:cubicBezTo>
                  <a:pt x="12" y="11"/>
                  <a:pt x="12" y="11"/>
                  <a:pt x="12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10" y="12"/>
                  <a:pt x="10" y="13"/>
                  <a:pt x="9" y="14"/>
                </a:cubicBezTo>
                <a:cubicBezTo>
                  <a:pt x="10" y="16"/>
                  <a:pt x="10" y="16"/>
                  <a:pt x="10" y="16"/>
                </a:cubicBezTo>
                <a:cubicBezTo>
                  <a:pt x="9" y="16"/>
                  <a:pt x="9" y="16"/>
                  <a:pt x="9" y="16"/>
                </a:cubicBezTo>
                <a:cubicBezTo>
                  <a:pt x="9" y="15"/>
                  <a:pt x="9" y="15"/>
                  <a:pt x="9" y="15"/>
                </a:cubicBezTo>
                <a:cubicBezTo>
                  <a:pt x="9" y="15"/>
                  <a:pt x="9" y="15"/>
                  <a:pt x="9" y="15"/>
                </a:cubicBezTo>
                <a:cubicBezTo>
                  <a:pt x="0" y="27"/>
                  <a:pt x="1" y="45"/>
                  <a:pt x="12" y="56"/>
                </a:cubicBezTo>
                <a:cubicBezTo>
                  <a:pt x="19" y="62"/>
                  <a:pt x="27" y="66"/>
                  <a:pt x="36" y="66"/>
                </a:cubicBezTo>
                <a:cubicBezTo>
                  <a:pt x="42" y="66"/>
                  <a:pt x="48" y="64"/>
                  <a:pt x="54" y="60"/>
                </a:cubicBezTo>
                <a:cubicBezTo>
                  <a:pt x="59" y="65"/>
                  <a:pt x="59" y="65"/>
                  <a:pt x="59" y="65"/>
                </a:cubicBezTo>
                <a:cubicBezTo>
                  <a:pt x="57" y="66"/>
                  <a:pt x="57" y="66"/>
                  <a:pt x="57" y="66"/>
                </a:cubicBezTo>
                <a:cubicBezTo>
                  <a:pt x="57" y="66"/>
                  <a:pt x="63" y="72"/>
                  <a:pt x="68" y="77"/>
                </a:cubicBezTo>
                <a:cubicBezTo>
                  <a:pt x="72" y="73"/>
                  <a:pt x="76" y="69"/>
                  <a:pt x="79" y="64"/>
                </a:cubicBezTo>
                <a:cubicBezTo>
                  <a:pt x="74" y="59"/>
                  <a:pt x="69" y="54"/>
                  <a:pt x="69" y="54"/>
                </a:cubicBezTo>
                <a:cubicBezTo>
                  <a:pt x="68" y="56"/>
                  <a:pt x="68" y="56"/>
                  <a:pt x="68" y="56"/>
                </a:cubicBezTo>
                <a:cubicBezTo>
                  <a:pt x="63" y="51"/>
                  <a:pt x="63" y="51"/>
                  <a:pt x="63" y="51"/>
                </a:cubicBezTo>
                <a:cubicBezTo>
                  <a:pt x="71" y="38"/>
                  <a:pt x="70" y="21"/>
                  <a:pt x="59" y="10"/>
                </a:cubicBezTo>
                <a:cubicBezTo>
                  <a:pt x="56" y="8"/>
                  <a:pt x="54" y="6"/>
                  <a:pt x="51" y="4"/>
                </a:cubicBezTo>
                <a:cubicBezTo>
                  <a:pt x="51" y="7"/>
                  <a:pt x="51" y="7"/>
                  <a:pt x="51" y="7"/>
                </a:cubicBezTo>
                <a:cubicBezTo>
                  <a:pt x="50" y="7"/>
                  <a:pt x="50" y="7"/>
                  <a:pt x="50" y="7"/>
                </a:cubicBezTo>
                <a:cubicBezTo>
                  <a:pt x="50" y="4"/>
                  <a:pt x="50" y="4"/>
                  <a:pt x="50" y="4"/>
                </a:cubicBezTo>
                <a:cubicBezTo>
                  <a:pt x="49" y="3"/>
                  <a:pt x="47" y="3"/>
                  <a:pt x="46" y="2"/>
                </a:cubicBezTo>
                <a:cubicBezTo>
                  <a:pt x="46" y="7"/>
                  <a:pt x="46" y="7"/>
                  <a:pt x="46" y="7"/>
                </a:cubicBezTo>
                <a:cubicBezTo>
                  <a:pt x="45" y="7"/>
                  <a:pt x="45" y="7"/>
                  <a:pt x="45" y="7"/>
                </a:cubicBezTo>
                <a:cubicBezTo>
                  <a:pt x="40" y="1"/>
                  <a:pt x="40" y="1"/>
                  <a:pt x="40" y="1"/>
                </a:cubicBezTo>
                <a:cubicBezTo>
                  <a:pt x="40" y="1"/>
                  <a:pt x="40" y="1"/>
                  <a:pt x="40" y="1"/>
                </a:cubicBezTo>
                <a:cubicBezTo>
                  <a:pt x="40" y="7"/>
                  <a:pt x="40" y="7"/>
                  <a:pt x="40" y="7"/>
                </a:cubicBezTo>
                <a:cubicBezTo>
                  <a:pt x="39" y="7"/>
                  <a:pt x="39" y="7"/>
                  <a:pt x="39" y="7"/>
                </a:cubicBezTo>
                <a:cubicBezTo>
                  <a:pt x="39" y="1"/>
                  <a:pt x="39" y="1"/>
                  <a:pt x="39" y="1"/>
                </a:cubicBezTo>
                <a:cubicBezTo>
                  <a:pt x="38" y="0"/>
                  <a:pt x="37" y="0"/>
                  <a:pt x="36" y="0"/>
                </a:cubicBezTo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2" name="Freeform 1068"/>
          <p:cNvSpPr/>
          <p:nvPr/>
        </p:nvSpPr>
        <p:spPr bwMode="auto">
          <a:xfrm>
            <a:off x="4215691" y="3501134"/>
            <a:ext cx="367876" cy="233614"/>
          </a:xfrm>
          <a:custGeom>
            <a:avLst/>
            <a:gdLst>
              <a:gd name="T0" fmla="*/ 58 w 63"/>
              <a:gd name="T1" fmla="*/ 0 h 40"/>
              <a:gd name="T2" fmla="*/ 57 w 63"/>
              <a:gd name="T3" fmla="*/ 0 h 40"/>
              <a:gd name="T4" fmla="*/ 2 w 63"/>
              <a:gd name="T5" fmla="*/ 31 h 40"/>
              <a:gd name="T6" fmla="*/ 1 w 63"/>
              <a:gd name="T7" fmla="*/ 35 h 40"/>
              <a:gd name="T8" fmla="*/ 4 w 63"/>
              <a:gd name="T9" fmla="*/ 40 h 40"/>
              <a:gd name="T10" fmla="*/ 63 w 63"/>
              <a:gd name="T11" fmla="*/ 5 h 40"/>
              <a:gd name="T12" fmla="*/ 61 w 63"/>
              <a:gd name="T13" fmla="*/ 1 h 40"/>
              <a:gd name="T14" fmla="*/ 58 w 63"/>
              <a:gd name="T15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3" h="40">
                <a:moveTo>
                  <a:pt x="58" y="0"/>
                </a:moveTo>
                <a:cubicBezTo>
                  <a:pt x="58" y="0"/>
                  <a:pt x="57" y="0"/>
                  <a:pt x="57" y="0"/>
                </a:cubicBezTo>
                <a:cubicBezTo>
                  <a:pt x="2" y="31"/>
                  <a:pt x="2" y="31"/>
                  <a:pt x="2" y="31"/>
                </a:cubicBezTo>
                <a:cubicBezTo>
                  <a:pt x="1" y="32"/>
                  <a:pt x="0" y="34"/>
                  <a:pt x="1" y="35"/>
                </a:cubicBezTo>
                <a:cubicBezTo>
                  <a:pt x="4" y="40"/>
                  <a:pt x="4" y="40"/>
                  <a:pt x="4" y="40"/>
                </a:cubicBezTo>
                <a:cubicBezTo>
                  <a:pt x="63" y="5"/>
                  <a:pt x="63" y="5"/>
                  <a:pt x="63" y="5"/>
                </a:cubicBezTo>
                <a:cubicBezTo>
                  <a:pt x="61" y="1"/>
                  <a:pt x="61" y="1"/>
                  <a:pt x="61" y="1"/>
                </a:cubicBezTo>
                <a:cubicBezTo>
                  <a:pt x="60" y="0"/>
                  <a:pt x="59" y="0"/>
                  <a:pt x="58" y="0"/>
                </a:cubicBezTo>
              </a:path>
            </a:pathLst>
          </a:custGeom>
          <a:solidFill>
            <a:sysClr val="window" lastClr="FFFFFF">
              <a:alpha val="50000"/>
            </a:sys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4" name="Freeform 1070"/>
          <p:cNvSpPr>
            <a:spLocks noEditPoints="1"/>
          </p:cNvSpPr>
          <p:nvPr/>
        </p:nvSpPr>
        <p:spPr bwMode="auto">
          <a:xfrm>
            <a:off x="4262682" y="3588403"/>
            <a:ext cx="332967" cy="292689"/>
          </a:xfrm>
          <a:custGeom>
            <a:avLst/>
            <a:gdLst>
              <a:gd name="T0" fmla="*/ 25 w 57"/>
              <a:gd name="T1" fmla="*/ 44 h 50"/>
              <a:gd name="T2" fmla="*/ 27 w 57"/>
              <a:gd name="T3" fmla="*/ 44 h 50"/>
              <a:gd name="T4" fmla="*/ 27 w 57"/>
              <a:gd name="T5" fmla="*/ 41 h 50"/>
              <a:gd name="T6" fmla="*/ 31 w 57"/>
              <a:gd name="T7" fmla="*/ 40 h 50"/>
              <a:gd name="T8" fmla="*/ 32 w 57"/>
              <a:gd name="T9" fmla="*/ 42 h 50"/>
              <a:gd name="T10" fmla="*/ 33 w 57"/>
              <a:gd name="T11" fmla="*/ 41 h 50"/>
              <a:gd name="T12" fmla="*/ 33 w 57"/>
              <a:gd name="T13" fmla="*/ 40 h 50"/>
              <a:gd name="T14" fmla="*/ 31 w 57"/>
              <a:gd name="T15" fmla="*/ 40 h 50"/>
              <a:gd name="T16" fmla="*/ 43 w 57"/>
              <a:gd name="T17" fmla="*/ 40 h 50"/>
              <a:gd name="T18" fmla="*/ 46 w 57"/>
              <a:gd name="T19" fmla="*/ 40 h 50"/>
              <a:gd name="T20" fmla="*/ 1 w 57"/>
              <a:gd name="T21" fmla="*/ 33 h 50"/>
              <a:gd name="T22" fmla="*/ 1 w 57"/>
              <a:gd name="T23" fmla="*/ 33 h 50"/>
              <a:gd name="T24" fmla="*/ 2 w 57"/>
              <a:gd name="T25" fmla="*/ 35 h 50"/>
              <a:gd name="T26" fmla="*/ 29 w 57"/>
              <a:gd name="T27" fmla="*/ 39 h 50"/>
              <a:gd name="T28" fmla="*/ 33 w 57"/>
              <a:gd name="T29" fmla="*/ 39 h 50"/>
              <a:gd name="T30" fmla="*/ 34 w 57"/>
              <a:gd name="T31" fmla="*/ 40 h 50"/>
              <a:gd name="T32" fmla="*/ 31 w 57"/>
              <a:gd name="T33" fmla="*/ 42 h 50"/>
              <a:gd name="T34" fmla="*/ 29 w 57"/>
              <a:gd name="T35" fmla="*/ 45 h 50"/>
              <a:gd name="T36" fmla="*/ 39 w 57"/>
              <a:gd name="T37" fmla="*/ 39 h 50"/>
              <a:gd name="T38" fmla="*/ 37 w 57"/>
              <a:gd name="T39" fmla="*/ 45 h 50"/>
              <a:gd name="T40" fmla="*/ 34 w 57"/>
              <a:gd name="T41" fmla="*/ 40 h 50"/>
              <a:gd name="T42" fmla="*/ 32 w 57"/>
              <a:gd name="T43" fmla="*/ 27 h 50"/>
              <a:gd name="T44" fmla="*/ 34 w 57"/>
              <a:gd name="T45" fmla="*/ 33 h 50"/>
              <a:gd name="T46" fmla="*/ 28 w 57"/>
              <a:gd name="T47" fmla="*/ 36 h 50"/>
              <a:gd name="T48" fmla="*/ 44 w 57"/>
              <a:gd name="T49" fmla="*/ 27 h 50"/>
              <a:gd name="T50" fmla="*/ 38 w 57"/>
              <a:gd name="T51" fmla="*/ 29 h 50"/>
              <a:gd name="T52" fmla="*/ 37 w 57"/>
              <a:gd name="T53" fmla="*/ 27 h 50"/>
              <a:gd name="T54" fmla="*/ 46 w 57"/>
              <a:gd name="T55" fmla="*/ 28 h 50"/>
              <a:gd name="T56" fmla="*/ 53 w 57"/>
              <a:gd name="T57" fmla="*/ 28 h 50"/>
              <a:gd name="T58" fmla="*/ 49 w 57"/>
              <a:gd name="T59" fmla="*/ 36 h 50"/>
              <a:gd name="T60" fmla="*/ 57 w 57"/>
              <a:gd name="T61" fmla="*/ 0 h 50"/>
              <a:gd name="T62" fmla="*/ 14 w 57"/>
              <a:gd name="T63" fmla="*/ 33 h 50"/>
              <a:gd name="T64" fmla="*/ 16 w 57"/>
              <a:gd name="T65" fmla="*/ 27 h 50"/>
              <a:gd name="T66" fmla="*/ 22 w 57"/>
              <a:gd name="T67" fmla="*/ 27 h 50"/>
              <a:gd name="T68" fmla="*/ 23 w 57"/>
              <a:gd name="T69" fmla="*/ 28 h 50"/>
              <a:gd name="T70" fmla="*/ 23 w 57"/>
              <a:gd name="T71" fmla="*/ 31 h 50"/>
              <a:gd name="T72" fmla="*/ 25 w 57"/>
              <a:gd name="T73" fmla="*/ 27 h 50"/>
              <a:gd name="T74" fmla="*/ 26 w 57"/>
              <a:gd name="T75" fmla="*/ 36 h 50"/>
              <a:gd name="T76" fmla="*/ 28 w 57"/>
              <a:gd name="T77" fmla="*/ 41 h 50"/>
              <a:gd name="T78" fmla="*/ 27 w 57"/>
              <a:gd name="T79" fmla="*/ 44 h 50"/>
              <a:gd name="T80" fmla="*/ 24 w 57"/>
              <a:gd name="T81" fmla="*/ 45 h 50"/>
              <a:gd name="T82" fmla="*/ 19 w 57"/>
              <a:gd name="T83" fmla="*/ 46 h 50"/>
              <a:gd name="T84" fmla="*/ 14 w 57"/>
              <a:gd name="T85" fmla="*/ 45 h 50"/>
              <a:gd name="T86" fmla="*/ 12 w 57"/>
              <a:gd name="T87" fmla="*/ 40 h 50"/>
              <a:gd name="T88" fmla="*/ 11 w 57"/>
              <a:gd name="T89" fmla="*/ 45 h 50"/>
              <a:gd name="T90" fmla="*/ 9 w 57"/>
              <a:gd name="T91" fmla="*/ 39 h 50"/>
              <a:gd name="T92" fmla="*/ 13 w 57"/>
              <a:gd name="T93" fmla="*/ 33 h 50"/>
              <a:gd name="T94" fmla="*/ 7 w 57"/>
              <a:gd name="T95" fmla="*/ 36 h 50"/>
              <a:gd name="T96" fmla="*/ 3 w 57"/>
              <a:gd name="T97" fmla="*/ 36 h 50"/>
              <a:gd name="T98" fmla="*/ 6 w 57"/>
              <a:gd name="T99" fmla="*/ 39 h 50"/>
              <a:gd name="T100" fmla="*/ 8 w 57"/>
              <a:gd name="T101" fmla="*/ 45 h 50"/>
              <a:gd name="T102" fmla="*/ 10 w 57"/>
              <a:gd name="T103" fmla="*/ 50 h 50"/>
              <a:gd name="T104" fmla="*/ 40 w 57"/>
              <a:gd name="T105" fmla="*/ 39 h 50"/>
              <a:gd name="T106" fmla="*/ 42 w 57"/>
              <a:gd name="T107" fmla="*/ 42 h 50"/>
              <a:gd name="T108" fmla="*/ 42 w 57"/>
              <a:gd name="T109" fmla="*/ 40 h 50"/>
              <a:gd name="T110" fmla="*/ 45 w 57"/>
              <a:gd name="T111" fmla="*/ 39 h 50"/>
              <a:gd name="T112" fmla="*/ 57 w 57"/>
              <a:gd name="T11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57" h="50">
                <a:moveTo>
                  <a:pt x="27" y="40"/>
                </a:moveTo>
                <a:cubicBezTo>
                  <a:pt x="26" y="41"/>
                  <a:pt x="26" y="43"/>
                  <a:pt x="24" y="44"/>
                </a:cubicBezTo>
                <a:cubicBezTo>
                  <a:pt x="25" y="44"/>
                  <a:pt x="25" y="44"/>
                  <a:pt x="25" y="44"/>
                </a:cubicBezTo>
                <a:cubicBezTo>
                  <a:pt x="25" y="44"/>
                  <a:pt x="25" y="44"/>
                  <a:pt x="25" y="44"/>
                </a:cubicBezTo>
                <a:cubicBezTo>
                  <a:pt x="26" y="44"/>
                  <a:pt x="26" y="44"/>
                  <a:pt x="26" y="44"/>
                </a:cubicBezTo>
                <a:cubicBezTo>
                  <a:pt x="27" y="44"/>
                  <a:pt x="27" y="44"/>
                  <a:pt x="27" y="44"/>
                </a:cubicBezTo>
                <a:cubicBezTo>
                  <a:pt x="27" y="43"/>
                  <a:pt x="27" y="43"/>
                  <a:pt x="27" y="43"/>
                </a:cubicBezTo>
                <a:cubicBezTo>
                  <a:pt x="27" y="43"/>
                  <a:pt x="27" y="42"/>
                  <a:pt x="27" y="42"/>
                </a:cubicBezTo>
                <a:cubicBezTo>
                  <a:pt x="27" y="42"/>
                  <a:pt x="27" y="41"/>
                  <a:pt x="27" y="41"/>
                </a:cubicBezTo>
                <a:cubicBezTo>
                  <a:pt x="27" y="40"/>
                  <a:pt x="27" y="40"/>
                  <a:pt x="27" y="40"/>
                </a:cubicBezTo>
                <a:cubicBezTo>
                  <a:pt x="27" y="40"/>
                  <a:pt x="27" y="40"/>
                  <a:pt x="27" y="40"/>
                </a:cubicBezTo>
                <a:moveTo>
                  <a:pt x="31" y="40"/>
                </a:moveTo>
                <a:cubicBezTo>
                  <a:pt x="30" y="40"/>
                  <a:pt x="30" y="40"/>
                  <a:pt x="30" y="40"/>
                </a:cubicBezTo>
                <a:cubicBezTo>
                  <a:pt x="30" y="42"/>
                  <a:pt x="30" y="42"/>
                  <a:pt x="30" y="42"/>
                </a:cubicBezTo>
                <a:cubicBezTo>
                  <a:pt x="32" y="42"/>
                  <a:pt x="32" y="42"/>
                  <a:pt x="32" y="42"/>
                </a:cubicBezTo>
                <a:cubicBezTo>
                  <a:pt x="32" y="42"/>
                  <a:pt x="32" y="42"/>
                  <a:pt x="32" y="42"/>
                </a:cubicBezTo>
                <a:cubicBezTo>
                  <a:pt x="33" y="42"/>
                  <a:pt x="33" y="42"/>
                  <a:pt x="33" y="42"/>
                </a:cubicBezTo>
                <a:cubicBezTo>
                  <a:pt x="33" y="41"/>
                  <a:pt x="33" y="41"/>
                  <a:pt x="33" y="41"/>
                </a:cubicBezTo>
                <a:cubicBezTo>
                  <a:pt x="33" y="41"/>
                  <a:pt x="33" y="41"/>
                  <a:pt x="33" y="41"/>
                </a:cubicBezTo>
                <a:cubicBezTo>
                  <a:pt x="33" y="40"/>
                  <a:pt x="33" y="40"/>
                  <a:pt x="33" y="40"/>
                </a:cubicBezTo>
                <a:cubicBezTo>
                  <a:pt x="33" y="40"/>
                  <a:pt x="33" y="40"/>
                  <a:pt x="33" y="40"/>
                </a:cubicBezTo>
                <a:cubicBezTo>
                  <a:pt x="33" y="40"/>
                  <a:pt x="33" y="40"/>
                  <a:pt x="33" y="40"/>
                </a:cubicBezTo>
                <a:cubicBezTo>
                  <a:pt x="32" y="40"/>
                  <a:pt x="32" y="40"/>
                  <a:pt x="32" y="40"/>
                </a:cubicBezTo>
                <a:cubicBezTo>
                  <a:pt x="31" y="40"/>
                  <a:pt x="31" y="40"/>
                  <a:pt x="31" y="40"/>
                </a:cubicBezTo>
                <a:moveTo>
                  <a:pt x="44" y="40"/>
                </a:moveTo>
                <a:cubicBezTo>
                  <a:pt x="44" y="40"/>
                  <a:pt x="44" y="40"/>
                  <a:pt x="44" y="40"/>
                </a:cubicBezTo>
                <a:cubicBezTo>
                  <a:pt x="43" y="40"/>
                  <a:pt x="43" y="40"/>
                  <a:pt x="43" y="40"/>
                </a:cubicBezTo>
                <a:cubicBezTo>
                  <a:pt x="43" y="41"/>
                  <a:pt x="43" y="41"/>
                  <a:pt x="43" y="41"/>
                </a:cubicBezTo>
                <a:cubicBezTo>
                  <a:pt x="42" y="41"/>
                  <a:pt x="42" y="41"/>
                  <a:pt x="42" y="42"/>
                </a:cubicBezTo>
                <a:cubicBezTo>
                  <a:pt x="46" y="40"/>
                  <a:pt x="46" y="40"/>
                  <a:pt x="46" y="40"/>
                </a:cubicBezTo>
                <a:cubicBezTo>
                  <a:pt x="45" y="40"/>
                  <a:pt x="45" y="40"/>
                  <a:pt x="45" y="40"/>
                </a:cubicBezTo>
                <a:cubicBezTo>
                  <a:pt x="44" y="40"/>
                  <a:pt x="44" y="40"/>
                  <a:pt x="44" y="40"/>
                </a:cubicBezTo>
                <a:moveTo>
                  <a:pt x="1" y="33"/>
                </a:moveTo>
                <a:cubicBezTo>
                  <a:pt x="0" y="33"/>
                  <a:pt x="0" y="33"/>
                  <a:pt x="0" y="33"/>
                </a:cubicBezTo>
                <a:cubicBezTo>
                  <a:pt x="1" y="34"/>
                  <a:pt x="1" y="34"/>
                  <a:pt x="1" y="34"/>
                </a:cubicBezTo>
                <a:cubicBezTo>
                  <a:pt x="1" y="33"/>
                  <a:pt x="1" y="33"/>
                  <a:pt x="1" y="33"/>
                </a:cubicBezTo>
                <a:moveTo>
                  <a:pt x="4" y="31"/>
                </a:moveTo>
                <a:cubicBezTo>
                  <a:pt x="2" y="32"/>
                  <a:pt x="2" y="32"/>
                  <a:pt x="2" y="32"/>
                </a:cubicBezTo>
                <a:cubicBezTo>
                  <a:pt x="2" y="35"/>
                  <a:pt x="2" y="35"/>
                  <a:pt x="2" y="35"/>
                </a:cubicBezTo>
                <a:cubicBezTo>
                  <a:pt x="4" y="31"/>
                  <a:pt x="4" y="31"/>
                  <a:pt x="4" y="31"/>
                </a:cubicBezTo>
                <a:moveTo>
                  <a:pt x="29" y="45"/>
                </a:moveTo>
                <a:cubicBezTo>
                  <a:pt x="29" y="39"/>
                  <a:pt x="29" y="39"/>
                  <a:pt x="29" y="39"/>
                </a:cubicBezTo>
                <a:cubicBezTo>
                  <a:pt x="31" y="39"/>
                  <a:pt x="31" y="39"/>
                  <a:pt x="31" y="39"/>
                </a:cubicBezTo>
                <a:cubicBezTo>
                  <a:pt x="32" y="39"/>
                  <a:pt x="32" y="39"/>
                  <a:pt x="32" y="39"/>
                </a:cubicBezTo>
                <a:cubicBezTo>
                  <a:pt x="33" y="39"/>
                  <a:pt x="33" y="39"/>
                  <a:pt x="33" y="39"/>
                </a:cubicBezTo>
                <a:cubicBezTo>
                  <a:pt x="33" y="39"/>
                  <a:pt x="33" y="39"/>
                  <a:pt x="33" y="39"/>
                </a:cubicBezTo>
                <a:cubicBezTo>
                  <a:pt x="33" y="40"/>
                  <a:pt x="33" y="40"/>
                  <a:pt x="33" y="40"/>
                </a:cubicBezTo>
                <a:cubicBezTo>
                  <a:pt x="34" y="40"/>
                  <a:pt x="34" y="40"/>
                  <a:pt x="34" y="40"/>
                </a:cubicBezTo>
                <a:cubicBezTo>
                  <a:pt x="34" y="41"/>
                  <a:pt x="34" y="41"/>
                  <a:pt x="34" y="41"/>
                </a:cubicBezTo>
                <a:cubicBezTo>
                  <a:pt x="34" y="41"/>
                  <a:pt x="33" y="42"/>
                  <a:pt x="33" y="42"/>
                </a:cubicBezTo>
                <a:cubicBezTo>
                  <a:pt x="33" y="42"/>
                  <a:pt x="32" y="42"/>
                  <a:pt x="31" y="42"/>
                </a:cubicBezTo>
                <a:cubicBezTo>
                  <a:pt x="30" y="42"/>
                  <a:pt x="30" y="42"/>
                  <a:pt x="30" y="42"/>
                </a:cubicBezTo>
                <a:cubicBezTo>
                  <a:pt x="30" y="45"/>
                  <a:pt x="30" y="45"/>
                  <a:pt x="30" y="45"/>
                </a:cubicBezTo>
                <a:cubicBezTo>
                  <a:pt x="29" y="45"/>
                  <a:pt x="29" y="45"/>
                  <a:pt x="29" y="45"/>
                </a:cubicBezTo>
                <a:moveTo>
                  <a:pt x="34" y="40"/>
                </a:moveTo>
                <a:cubicBezTo>
                  <a:pt x="34" y="39"/>
                  <a:pt x="34" y="39"/>
                  <a:pt x="34" y="39"/>
                </a:cubicBezTo>
                <a:cubicBezTo>
                  <a:pt x="39" y="39"/>
                  <a:pt x="39" y="39"/>
                  <a:pt x="39" y="39"/>
                </a:cubicBezTo>
                <a:cubicBezTo>
                  <a:pt x="39" y="40"/>
                  <a:pt x="39" y="40"/>
                  <a:pt x="39" y="40"/>
                </a:cubicBezTo>
                <a:cubicBezTo>
                  <a:pt x="37" y="40"/>
                  <a:pt x="37" y="40"/>
                  <a:pt x="37" y="40"/>
                </a:cubicBezTo>
                <a:cubicBezTo>
                  <a:pt x="37" y="45"/>
                  <a:pt x="37" y="45"/>
                  <a:pt x="37" y="45"/>
                </a:cubicBezTo>
                <a:cubicBezTo>
                  <a:pt x="36" y="45"/>
                  <a:pt x="36" y="45"/>
                  <a:pt x="36" y="45"/>
                </a:cubicBezTo>
                <a:cubicBezTo>
                  <a:pt x="36" y="40"/>
                  <a:pt x="36" y="40"/>
                  <a:pt x="36" y="40"/>
                </a:cubicBezTo>
                <a:cubicBezTo>
                  <a:pt x="34" y="40"/>
                  <a:pt x="34" y="40"/>
                  <a:pt x="34" y="40"/>
                </a:cubicBezTo>
                <a:moveTo>
                  <a:pt x="28" y="36"/>
                </a:moveTo>
                <a:cubicBezTo>
                  <a:pt x="31" y="27"/>
                  <a:pt x="31" y="27"/>
                  <a:pt x="31" y="27"/>
                </a:cubicBezTo>
                <a:cubicBezTo>
                  <a:pt x="32" y="27"/>
                  <a:pt x="32" y="27"/>
                  <a:pt x="32" y="27"/>
                </a:cubicBezTo>
                <a:cubicBezTo>
                  <a:pt x="36" y="36"/>
                  <a:pt x="36" y="36"/>
                  <a:pt x="36" y="36"/>
                </a:cubicBezTo>
                <a:cubicBezTo>
                  <a:pt x="35" y="36"/>
                  <a:pt x="35" y="36"/>
                  <a:pt x="35" y="36"/>
                </a:cubicBezTo>
                <a:cubicBezTo>
                  <a:pt x="34" y="33"/>
                  <a:pt x="34" y="33"/>
                  <a:pt x="34" y="33"/>
                </a:cubicBezTo>
                <a:cubicBezTo>
                  <a:pt x="30" y="33"/>
                  <a:pt x="30" y="33"/>
                  <a:pt x="30" y="33"/>
                </a:cubicBezTo>
                <a:cubicBezTo>
                  <a:pt x="29" y="36"/>
                  <a:pt x="29" y="36"/>
                  <a:pt x="29" y="36"/>
                </a:cubicBezTo>
                <a:cubicBezTo>
                  <a:pt x="28" y="36"/>
                  <a:pt x="28" y="36"/>
                  <a:pt x="28" y="36"/>
                </a:cubicBezTo>
                <a:moveTo>
                  <a:pt x="43" y="34"/>
                </a:moveTo>
                <a:cubicBezTo>
                  <a:pt x="43" y="27"/>
                  <a:pt x="43" y="27"/>
                  <a:pt x="43" y="27"/>
                </a:cubicBezTo>
                <a:cubicBezTo>
                  <a:pt x="44" y="27"/>
                  <a:pt x="44" y="27"/>
                  <a:pt x="44" y="27"/>
                </a:cubicBezTo>
                <a:cubicBezTo>
                  <a:pt x="44" y="36"/>
                  <a:pt x="44" y="36"/>
                  <a:pt x="44" y="36"/>
                </a:cubicBezTo>
                <a:cubicBezTo>
                  <a:pt x="43" y="36"/>
                  <a:pt x="43" y="36"/>
                  <a:pt x="43" y="36"/>
                </a:cubicBezTo>
                <a:cubicBezTo>
                  <a:pt x="38" y="29"/>
                  <a:pt x="38" y="29"/>
                  <a:pt x="38" y="29"/>
                </a:cubicBezTo>
                <a:cubicBezTo>
                  <a:pt x="38" y="36"/>
                  <a:pt x="38" y="36"/>
                  <a:pt x="38" y="36"/>
                </a:cubicBezTo>
                <a:cubicBezTo>
                  <a:pt x="37" y="36"/>
                  <a:pt x="37" y="36"/>
                  <a:pt x="37" y="36"/>
                </a:cubicBezTo>
                <a:cubicBezTo>
                  <a:pt x="37" y="27"/>
                  <a:pt x="37" y="27"/>
                  <a:pt x="37" y="27"/>
                </a:cubicBezTo>
                <a:cubicBezTo>
                  <a:pt x="38" y="27"/>
                  <a:pt x="38" y="27"/>
                  <a:pt x="38" y="27"/>
                </a:cubicBezTo>
                <a:cubicBezTo>
                  <a:pt x="43" y="34"/>
                  <a:pt x="43" y="34"/>
                  <a:pt x="43" y="34"/>
                </a:cubicBezTo>
                <a:moveTo>
                  <a:pt x="46" y="28"/>
                </a:moveTo>
                <a:cubicBezTo>
                  <a:pt x="46" y="27"/>
                  <a:pt x="46" y="27"/>
                  <a:pt x="46" y="27"/>
                </a:cubicBezTo>
                <a:cubicBezTo>
                  <a:pt x="53" y="27"/>
                  <a:pt x="53" y="27"/>
                  <a:pt x="53" y="27"/>
                </a:cubicBezTo>
                <a:cubicBezTo>
                  <a:pt x="53" y="28"/>
                  <a:pt x="53" y="28"/>
                  <a:pt x="53" y="28"/>
                </a:cubicBezTo>
                <a:cubicBezTo>
                  <a:pt x="50" y="28"/>
                  <a:pt x="50" y="28"/>
                  <a:pt x="50" y="28"/>
                </a:cubicBezTo>
                <a:cubicBezTo>
                  <a:pt x="50" y="36"/>
                  <a:pt x="50" y="36"/>
                  <a:pt x="50" y="36"/>
                </a:cubicBezTo>
                <a:cubicBezTo>
                  <a:pt x="49" y="36"/>
                  <a:pt x="49" y="36"/>
                  <a:pt x="49" y="36"/>
                </a:cubicBezTo>
                <a:cubicBezTo>
                  <a:pt x="49" y="28"/>
                  <a:pt x="49" y="28"/>
                  <a:pt x="49" y="28"/>
                </a:cubicBezTo>
                <a:cubicBezTo>
                  <a:pt x="46" y="28"/>
                  <a:pt x="46" y="28"/>
                  <a:pt x="46" y="28"/>
                </a:cubicBezTo>
                <a:moveTo>
                  <a:pt x="57" y="0"/>
                </a:moveTo>
                <a:cubicBezTo>
                  <a:pt x="11" y="27"/>
                  <a:pt x="11" y="27"/>
                  <a:pt x="11" y="27"/>
                </a:cubicBezTo>
                <a:cubicBezTo>
                  <a:pt x="11" y="27"/>
                  <a:pt x="11" y="27"/>
                  <a:pt x="11" y="27"/>
                </a:cubicBezTo>
                <a:cubicBezTo>
                  <a:pt x="14" y="33"/>
                  <a:pt x="14" y="33"/>
                  <a:pt x="14" y="33"/>
                </a:cubicBezTo>
                <a:cubicBezTo>
                  <a:pt x="14" y="32"/>
                  <a:pt x="15" y="32"/>
                  <a:pt x="15" y="32"/>
                </a:cubicBezTo>
                <a:cubicBezTo>
                  <a:pt x="16" y="32"/>
                  <a:pt x="16" y="32"/>
                  <a:pt x="16" y="31"/>
                </a:cubicBezTo>
                <a:cubicBezTo>
                  <a:pt x="16" y="27"/>
                  <a:pt x="16" y="27"/>
                  <a:pt x="16" y="27"/>
                </a:cubicBezTo>
                <a:cubicBezTo>
                  <a:pt x="20" y="27"/>
                  <a:pt x="20" y="27"/>
                  <a:pt x="20" y="27"/>
                </a:cubicBezTo>
                <a:cubicBezTo>
                  <a:pt x="21" y="27"/>
                  <a:pt x="21" y="27"/>
                  <a:pt x="21" y="27"/>
                </a:cubicBezTo>
                <a:cubicBezTo>
                  <a:pt x="22" y="27"/>
                  <a:pt x="22" y="27"/>
                  <a:pt x="22" y="27"/>
                </a:cubicBezTo>
                <a:cubicBezTo>
                  <a:pt x="22" y="27"/>
                  <a:pt x="22" y="27"/>
                  <a:pt x="22" y="27"/>
                </a:cubicBezTo>
                <a:cubicBezTo>
                  <a:pt x="23" y="28"/>
                  <a:pt x="23" y="28"/>
                  <a:pt x="23" y="28"/>
                </a:cubicBezTo>
                <a:cubicBezTo>
                  <a:pt x="23" y="28"/>
                  <a:pt x="23" y="28"/>
                  <a:pt x="23" y="28"/>
                </a:cubicBezTo>
                <a:cubicBezTo>
                  <a:pt x="23" y="29"/>
                  <a:pt x="23" y="29"/>
                  <a:pt x="23" y="29"/>
                </a:cubicBezTo>
                <a:cubicBezTo>
                  <a:pt x="23" y="30"/>
                  <a:pt x="23" y="30"/>
                  <a:pt x="23" y="30"/>
                </a:cubicBezTo>
                <a:cubicBezTo>
                  <a:pt x="23" y="31"/>
                  <a:pt x="23" y="31"/>
                  <a:pt x="23" y="31"/>
                </a:cubicBezTo>
                <a:cubicBezTo>
                  <a:pt x="22" y="31"/>
                  <a:pt x="22" y="31"/>
                  <a:pt x="22" y="31"/>
                </a:cubicBezTo>
                <a:cubicBezTo>
                  <a:pt x="23" y="32"/>
                  <a:pt x="24" y="33"/>
                  <a:pt x="25" y="34"/>
                </a:cubicBezTo>
                <a:cubicBezTo>
                  <a:pt x="25" y="27"/>
                  <a:pt x="25" y="27"/>
                  <a:pt x="25" y="27"/>
                </a:cubicBezTo>
                <a:cubicBezTo>
                  <a:pt x="27" y="27"/>
                  <a:pt x="27" y="27"/>
                  <a:pt x="27" y="27"/>
                </a:cubicBezTo>
                <a:cubicBezTo>
                  <a:pt x="27" y="36"/>
                  <a:pt x="27" y="36"/>
                  <a:pt x="27" y="36"/>
                </a:cubicBezTo>
                <a:cubicBezTo>
                  <a:pt x="26" y="36"/>
                  <a:pt x="26" y="36"/>
                  <a:pt x="26" y="36"/>
                </a:cubicBezTo>
                <a:cubicBezTo>
                  <a:pt x="27" y="37"/>
                  <a:pt x="27" y="38"/>
                  <a:pt x="27" y="39"/>
                </a:cubicBezTo>
                <a:cubicBezTo>
                  <a:pt x="27" y="40"/>
                  <a:pt x="27" y="40"/>
                  <a:pt x="27" y="40"/>
                </a:cubicBezTo>
                <a:cubicBezTo>
                  <a:pt x="28" y="40"/>
                  <a:pt x="28" y="40"/>
                  <a:pt x="28" y="41"/>
                </a:cubicBezTo>
                <a:cubicBezTo>
                  <a:pt x="28" y="41"/>
                  <a:pt x="28" y="41"/>
                  <a:pt x="28" y="42"/>
                </a:cubicBezTo>
                <a:cubicBezTo>
                  <a:pt x="28" y="42"/>
                  <a:pt x="28" y="43"/>
                  <a:pt x="28" y="43"/>
                </a:cubicBezTo>
                <a:cubicBezTo>
                  <a:pt x="28" y="43"/>
                  <a:pt x="28" y="44"/>
                  <a:pt x="27" y="44"/>
                </a:cubicBezTo>
                <a:cubicBezTo>
                  <a:pt x="27" y="45"/>
                  <a:pt x="27" y="45"/>
                  <a:pt x="27" y="45"/>
                </a:cubicBezTo>
                <a:cubicBezTo>
                  <a:pt x="26" y="45"/>
                  <a:pt x="26" y="45"/>
                  <a:pt x="25" y="45"/>
                </a:cubicBezTo>
                <a:cubicBezTo>
                  <a:pt x="25" y="45"/>
                  <a:pt x="25" y="45"/>
                  <a:pt x="24" y="45"/>
                </a:cubicBezTo>
                <a:cubicBezTo>
                  <a:pt x="24" y="44"/>
                  <a:pt x="24" y="44"/>
                  <a:pt x="24" y="44"/>
                </a:cubicBezTo>
                <a:cubicBezTo>
                  <a:pt x="24" y="45"/>
                  <a:pt x="23" y="45"/>
                  <a:pt x="23" y="45"/>
                </a:cubicBezTo>
                <a:cubicBezTo>
                  <a:pt x="22" y="46"/>
                  <a:pt x="20" y="46"/>
                  <a:pt x="19" y="46"/>
                </a:cubicBezTo>
                <a:cubicBezTo>
                  <a:pt x="18" y="46"/>
                  <a:pt x="16" y="46"/>
                  <a:pt x="15" y="45"/>
                </a:cubicBezTo>
                <a:cubicBezTo>
                  <a:pt x="14" y="45"/>
                  <a:pt x="14" y="45"/>
                  <a:pt x="14" y="45"/>
                </a:cubicBezTo>
                <a:cubicBezTo>
                  <a:pt x="14" y="45"/>
                  <a:pt x="14" y="45"/>
                  <a:pt x="14" y="45"/>
                </a:cubicBezTo>
                <a:cubicBezTo>
                  <a:pt x="14" y="44"/>
                  <a:pt x="14" y="44"/>
                  <a:pt x="14" y="44"/>
                </a:cubicBezTo>
                <a:cubicBezTo>
                  <a:pt x="13" y="44"/>
                  <a:pt x="13" y="43"/>
                  <a:pt x="13" y="42"/>
                </a:cubicBezTo>
                <a:cubicBezTo>
                  <a:pt x="12" y="41"/>
                  <a:pt x="12" y="41"/>
                  <a:pt x="12" y="40"/>
                </a:cubicBezTo>
                <a:cubicBezTo>
                  <a:pt x="12" y="40"/>
                  <a:pt x="12" y="40"/>
                  <a:pt x="12" y="40"/>
                </a:cubicBezTo>
                <a:cubicBezTo>
                  <a:pt x="12" y="45"/>
                  <a:pt x="12" y="45"/>
                  <a:pt x="12" y="45"/>
                </a:cubicBezTo>
                <a:cubicBezTo>
                  <a:pt x="11" y="45"/>
                  <a:pt x="11" y="45"/>
                  <a:pt x="11" y="45"/>
                </a:cubicBezTo>
                <a:cubicBezTo>
                  <a:pt x="11" y="40"/>
                  <a:pt x="11" y="40"/>
                  <a:pt x="11" y="40"/>
                </a:cubicBezTo>
                <a:cubicBezTo>
                  <a:pt x="9" y="40"/>
                  <a:pt x="9" y="40"/>
                  <a:pt x="9" y="40"/>
                </a:cubicBezTo>
                <a:cubicBezTo>
                  <a:pt x="9" y="39"/>
                  <a:pt x="9" y="39"/>
                  <a:pt x="9" y="39"/>
                </a:cubicBezTo>
                <a:cubicBezTo>
                  <a:pt x="12" y="39"/>
                  <a:pt x="12" y="39"/>
                  <a:pt x="12" y="39"/>
                </a:cubicBezTo>
                <a:cubicBezTo>
                  <a:pt x="11" y="37"/>
                  <a:pt x="12" y="35"/>
                  <a:pt x="13" y="34"/>
                </a:cubicBezTo>
                <a:cubicBezTo>
                  <a:pt x="13" y="33"/>
                  <a:pt x="13" y="33"/>
                  <a:pt x="13" y="33"/>
                </a:cubicBezTo>
                <a:cubicBezTo>
                  <a:pt x="9" y="33"/>
                  <a:pt x="9" y="33"/>
                  <a:pt x="9" y="33"/>
                </a:cubicBezTo>
                <a:cubicBezTo>
                  <a:pt x="8" y="36"/>
                  <a:pt x="8" y="36"/>
                  <a:pt x="8" y="36"/>
                </a:cubicBezTo>
                <a:cubicBezTo>
                  <a:pt x="7" y="36"/>
                  <a:pt x="7" y="36"/>
                  <a:pt x="7" y="36"/>
                </a:cubicBezTo>
                <a:cubicBezTo>
                  <a:pt x="10" y="28"/>
                  <a:pt x="10" y="28"/>
                  <a:pt x="10" y="28"/>
                </a:cubicBezTo>
                <a:cubicBezTo>
                  <a:pt x="5" y="30"/>
                  <a:pt x="5" y="30"/>
                  <a:pt x="5" y="30"/>
                </a:cubicBezTo>
                <a:cubicBezTo>
                  <a:pt x="3" y="36"/>
                  <a:pt x="3" y="36"/>
                  <a:pt x="3" y="36"/>
                </a:cubicBezTo>
                <a:cubicBezTo>
                  <a:pt x="2" y="36"/>
                  <a:pt x="2" y="36"/>
                  <a:pt x="2" y="36"/>
                </a:cubicBezTo>
                <a:cubicBezTo>
                  <a:pt x="5" y="41"/>
                  <a:pt x="5" y="41"/>
                  <a:pt x="5" y="41"/>
                </a:cubicBezTo>
                <a:cubicBezTo>
                  <a:pt x="6" y="39"/>
                  <a:pt x="6" y="39"/>
                  <a:pt x="6" y="39"/>
                </a:cubicBezTo>
                <a:cubicBezTo>
                  <a:pt x="6" y="39"/>
                  <a:pt x="6" y="39"/>
                  <a:pt x="6" y="39"/>
                </a:cubicBezTo>
                <a:cubicBezTo>
                  <a:pt x="9" y="45"/>
                  <a:pt x="9" y="45"/>
                  <a:pt x="9" y="45"/>
                </a:cubicBezTo>
                <a:cubicBezTo>
                  <a:pt x="8" y="45"/>
                  <a:pt x="8" y="45"/>
                  <a:pt x="8" y="45"/>
                </a:cubicBezTo>
                <a:cubicBezTo>
                  <a:pt x="7" y="43"/>
                  <a:pt x="7" y="43"/>
                  <a:pt x="7" y="43"/>
                </a:cubicBezTo>
                <a:cubicBezTo>
                  <a:pt x="6" y="43"/>
                  <a:pt x="6" y="43"/>
                  <a:pt x="6" y="43"/>
                </a:cubicBezTo>
                <a:cubicBezTo>
                  <a:pt x="10" y="50"/>
                  <a:pt x="10" y="50"/>
                  <a:pt x="10" y="50"/>
                </a:cubicBezTo>
                <a:cubicBezTo>
                  <a:pt x="28" y="50"/>
                  <a:pt x="28" y="50"/>
                  <a:pt x="28" y="50"/>
                </a:cubicBezTo>
                <a:cubicBezTo>
                  <a:pt x="40" y="43"/>
                  <a:pt x="40" y="43"/>
                  <a:pt x="40" y="43"/>
                </a:cubicBezTo>
                <a:cubicBezTo>
                  <a:pt x="40" y="39"/>
                  <a:pt x="40" y="39"/>
                  <a:pt x="40" y="39"/>
                </a:cubicBezTo>
                <a:cubicBezTo>
                  <a:pt x="40" y="39"/>
                  <a:pt x="40" y="39"/>
                  <a:pt x="40" y="39"/>
                </a:cubicBezTo>
                <a:cubicBezTo>
                  <a:pt x="40" y="43"/>
                  <a:pt x="40" y="43"/>
                  <a:pt x="40" y="43"/>
                </a:cubicBezTo>
                <a:cubicBezTo>
                  <a:pt x="42" y="42"/>
                  <a:pt x="42" y="42"/>
                  <a:pt x="42" y="42"/>
                </a:cubicBezTo>
                <a:cubicBezTo>
                  <a:pt x="42" y="42"/>
                  <a:pt x="42" y="42"/>
                  <a:pt x="42" y="42"/>
                </a:cubicBezTo>
                <a:cubicBezTo>
                  <a:pt x="42" y="41"/>
                  <a:pt x="42" y="41"/>
                  <a:pt x="42" y="41"/>
                </a:cubicBezTo>
                <a:cubicBezTo>
                  <a:pt x="42" y="40"/>
                  <a:pt x="42" y="40"/>
                  <a:pt x="42" y="40"/>
                </a:cubicBezTo>
                <a:cubicBezTo>
                  <a:pt x="43" y="39"/>
                  <a:pt x="43" y="39"/>
                  <a:pt x="43" y="39"/>
                </a:cubicBezTo>
                <a:cubicBezTo>
                  <a:pt x="44" y="39"/>
                  <a:pt x="44" y="39"/>
                  <a:pt x="44" y="39"/>
                </a:cubicBezTo>
                <a:cubicBezTo>
                  <a:pt x="45" y="39"/>
                  <a:pt x="45" y="39"/>
                  <a:pt x="45" y="39"/>
                </a:cubicBezTo>
                <a:cubicBezTo>
                  <a:pt x="46" y="40"/>
                  <a:pt x="46" y="40"/>
                  <a:pt x="46" y="40"/>
                </a:cubicBezTo>
                <a:cubicBezTo>
                  <a:pt x="57" y="33"/>
                  <a:pt x="57" y="33"/>
                  <a:pt x="57" y="33"/>
                </a:cubicBezTo>
                <a:cubicBezTo>
                  <a:pt x="57" y="0"/>
                  <a:pt x="57" y="0"/>
                  <a:pt x="57" y="0"/>
                </a:cubicBezTo>
              </a:path>
            </a:pathLst>
          </a:custGeom>
          <a:solidFill>
            <a:sysClr val="window" lastClr="FFFFFF">
              <a:alpha val="50000"/>
            </a:sys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5" name="Freeform 1071"/>
          <p:cNvSpPr>
            <a:spLocks noEditPoints="1"/>
          </p:cNvSpPr>
          <p:nvPr/>
        </p:nvSpPr>
        <p:spPr bwMode="auto">
          <a:xfrm>
            <a:off x="4811809" y="5329769"/>
            <a:ext cx="256439" cy="228244"/>
          </a:xfrm>
          <a:custGeom>
            <a:avLst/>
            <a:gdLst>
              <a:gd name="T0" fmla="*/ 11 w 44"/>
              <a:gd name="T1" fmla="*/ 31 h 39"/>
              <a:gd name="T2" fmla="*/ 10 w 44"/>
              <a:gd name="T3" fmla="*/ 32 h 39"/>
              <a:gd name="T4" fmla="*/ 10 w 44"/>
              <a:gd name="T5" fmla="*/ 34 h 39"/>
              <a:gd name="T6" fmla="*/ 11 w 44"/>
              <a:gd name="T7" fmla="*/ 36 h 39"/>
              <a:gd name="T8" fmla="*/ 13 w 44"/>
              <a:gd name="T9" fmla="*/ 36 h 39"/>
              <a:gd name="T10" fmla="*/ 14 w 44"/>
              <a:gd name="T11" fmla="*/ 34 h 39"/>
              <a:gd name="T12" fmla="*/ 14 w 44"/>
              <a:gd name="T13" fmla="*/ 32 h 39"/>
              <a:gd name="T14" fmla="*/ 13 w 44"/>
              <a:gd name="T15" fmla="*/ 31 h 39"/>
              <a:gd name="T16" fmla="*/ 20 w 44"/>
              <a:gd name="T17" fmla="*/ 35 h 39"/>
              <a:gd name="T18" fmla="*/ 20 w 44"/>
              <a:gd name="T19" fmla="*/ 30 h 39"/>
              <a:gd name="T20" fmla="*/ 19 w 44"/>
              <a:gd name="T21" fmla="*/ 36 h 39"/>
              <a:gd name="T22" fmla="*/ 16 w 44"/>
              <a:gd name="T23" fmla="*/ 36 h 39"/>
              <a:gd name="T24" fmla="*/ 16 w 44"/>
              <a:gd name="T25" fmla="*/ 30 h 39"/>
              <a:gd name="T26" fmla="*/ 20 w 44"/>
              <a:gd name="T27" fmla="*/ 35 h 39"/>
              <a:gd name="T28" fmla="*/ 11 w 44"/>
              <a:gd name="T29" fmla="*/ 36 h 39"/>
              <a:gd name="T30" fmla="*/ 9 w 44"/>
              <a:gd name="T31" fmla="*/ 35 h 39"/>
              <a:gd name="T32" fmla="*/ 9 w 44"/>
              <a:gd name="T33" fmla="*/ 32 h 39"/>
              <a:gd name="T34" fmla="*/ 11 w 44"/>
              <a:gd name="T35" fmla="*/ 31 h 39"/>
              <a:gd name="T36" fmla="*/ 13 w 44"/>
              <a:gd name="T37" fmla="*/ 31 h 39"/>
              <a:gd name="T38" fmla="*/ 14 w 44"/>
              <a:gd name="T39" fmla="*/ 32 h 39"/>
              <a:gd name="T40" fmla="*/ 14 w 44"/>
              <a:gd name="T41" fmla="*/ 35 h 39"/>
              <a:gd name="T42" fmla="*/ 13 w 44"/>
              <a:gd name="T43" fmla="*/ 36 h 39"/>
              <a:gd name="T44" fmla="*/ 16 w 44"/>
              <a:gd name="T45" fmla="*/ 18 h 39"/>
              <a:gd name="T46" fmla="*/ 24 w 44"/>
              <a:gd name="T47" fmla="*/ 12 h 39"/>
              <a:gd name="T48" fmla="*/ 28 w 44"/>
              <a:gd name="T49" fmla="*/ 26 h 39"/>
              <a:gd name="T50" fmla="*/ 27 w 44"/>
              <a:gd name="T51" fmla="*/ 37 h 39"/>
              <a:gd name="T52" fmla="*/ 24 w 44"/>
              <a:gd name="T53" fmla="*/ 27 h 39"/>
              <a:gd name="T54" fmla="*/ 17 w 44"/>
              <a:gd name="T55" fmla="*/ 27 h 39"/>
              <a:gd name="T56" fmla="*/ 16 w 44"/>
              <a:gd name="T57" fmla="*/ 19 h 39"/>
              <a:gd name="T58" fmla="*/ 13 w 44"/>
              <a:gd name="T59" fmla="*/ 18 h 39"/>
              <a:gd name="T60" fmla="*/ 36 w 44"/>
              <a:gd name="T61" fmla="*/ 0 h 39"/>
              <a:gd name="T62" fmla="*/ 37 w 44"/>
              <a:gd name="T63" fmla="*/ 5 h 39"/>
              <a:gd name="T64" fmla="*/ 27 w 44"/>
              <a:gd name="T65" fmla="*/ 2 h 39"/>
              <a:gd name="T66" fmla="*/ 12 w 44"/>
              <a:gd name="T67" fmla="*/ 12 h 39"/>
              <a:gd name="T68" fmla="*/ 3 w 44"/>
              <a:gd name="T69" fmla="*/ 10 h 39"/>
              <a:gd name="T70" fmla="*/ 5 w 44"/>
              <a:gd name="T71" fmla="*/ 27 h 39"/>
              <a:gd name="T72" fmla="*/ 6 w 44"/>
              <a:gd name="T73" fmla="*/ 18 h 39"/>
              <a:gd name="T74" fmla="*/ 11 w 44"/>
              <a:gd name="T75" fmla="*/ 18 h 39"/>
              <a:gd name="T76" fmla="*/ 12 w 44"/>
              <a:gd name="T77" fmla="*/ 27 h 39"/>
              <a:gd name="T78" fmla="*/ 6 w 44"/>
              <a:gd name="T79" fmla="*/ 20 h 39"/>
              <a:gd name="T80" fmla="*/ 5 w 44"/>
              <a:gd name="T81" fmla="*/ 27 h 39"/>
              <a:gd name="T82" fmla="*/ 6 w 44"/>
              <a:gd name="T83" fmla="*/ 30 h 39"/>
              <a:gd name="T84" fmla="*/ 6 w 44"/>
              <a:gd name="T85" fmla="*/ 31 h 39"/>
              <a:gd name="T86" fmla="*/ 7 w 44"/>
              <a:gd name="T87" fmla="*/ 30 h 39"/>
              <a:gd name="T88" fmla="*/ 8 w 44"/>
              <a:gd name="T89" fmla="*/ 36 h 39"/>
              <a:gd name="T90" fmla="*/ 9 w 44"/>
              <a:gd name="T91" fmla="*/ 39 h 39"/>
              <a:gd name="T92" fmla="*/ 37 w 44"/>
              <a:gd name="T93" fmla="*/ 33 h 39"/>
              <a:gd name="T94" fmla="*/ 40 w 44"/>
              <a:gd name="T95" fmla="*/ 2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44" h="39">
                <a:moveTo>
                  <a:pt x="12" y="31"/>
                </a:moveTo>
                <a:cubicBezTo>
                  <a:pt x="11" y="31"/>
                  <a:pt x="11" y="31"/>
                  <a:pt x="11" y="31"/>
                </a:cubicBezTo>
                <a:cubicBezTo>
                  <a:pt x="11" y="32"/>
                  <a:pt x="11" y="32"/>
                  <a:pt x="11" y="32"/>
                </a:cubicBezTo>
                <a:cubicBezTo>
                  <a:pt x="10" y="32"/>
                  <a:pt x="10" y="32"/>
                  <a:pt x="10" y="32"/>
                </a:cubicBezTo>
                <a:cubicBezTo>
                  <a:pt x="10" y="33"/>
                  <a:pt x="10" y="33"/>
                  <a:pt x="10" y="33"/>
                </a:cubicBezTo>
                <a:cubicBezTo>
                  <a:pt x="10" y="34"/>
                  <a:pt x="10" y="34"/>
                  <a:pt x="10" y="34"/>
                </a:cubicBezTo>
                <a:cubicBezTo>
                  <a:pt x="11" y="35"/>
                  <a:pt x="11" y="35"/>
                  <a:pt x="11" y="35"/>
                </a:cubicBezTo>
                <a:cubicBezTo>
                  <a:pt x="11" y="36"/>
                  <a:pt x="11" y="36"/>
                  <a:pt x="11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3" y="35"/>
                  <a:pt x="13" y="35"/>
                  <a:pt x="13" y="35"/>
                </a:cubicBezTo>
                <a:cubicBezTo>
                  <a:pt x="14" y="34"/>
                  <a:pt x="14" y="34"/>
                  <a:pt x="14" y="34"/>
                </a:cubicBezTo>
                <a:cubicBezTo>
                  <a:pt x="14" y="34"/>
                  <a:pt x="14" y="34"/>
                  <a:pt x="14" y="33"/>
                </a:cubicBezTo>
                <a:cubicBezTo>
                  <a:pt x="14" y="33"/>
                  <a:pt x="14" y="33"/>
                  <a:pt x="14" y="32"/>
                </a:cubicBezTo>
                <a:cubicBezTo>
                  <a:pt x="13" y="32"/>
                  <a:pt x="13" y="32"/>
                  <a:pt x="13" y="32"/>
                </a:cubicBezTo>
                <a:cubicBezTo>
                  <a:pt x="13" y="31"/>
                  <a:pt x="13" y="31"/>
                  <a:pt x="13" y="31"/>
                </a:cubicBezTo>
                <a:cubicBezTo>
                  <a:pt x="12" y="31"/>
                  <a:pt x="12" y="31"/>
                  <a:pt x="12" y="31"/>
                </a:cubicBezTo>
                <a:moveTo>
                  <a:pt x="20" y="35"/>
                </a:moveTo>
                <a:cubicBezTo>
                  <a:pt x="20" y="30"/>
                  <a:pt x="20" y="30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20" y="36"/>
                  <a:pt x="20" y="36"/>
                  <a:pt x="20" y="36"/>
                </a:cubicBezTo>
                <a:cubicBezTo>
                  <a:pt x="19" y="36"/>
                  <a:pt x="19" y="36"/>
                  <a:pt x="19" y="36"/>
                </a:cubicBezTo>
                <a:cubicBezTo>
                  <a:pt x="16" y="32"/>
                  <a:pt x="16" y="32"/>
                  <a:pt x="16" y="32"/>
                </a:cubicBezTo>
                <a:cubicBezTo>
                  <a:pt x="16" y="36"/>
                  <a:pt x="16" y="36"/>
                  <a:pt x="16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16" y="30"/>
                  <a:pt x="16" y="30"/>
                  <a:pt x="16" y="30"/>
                </a:cubicBezTo>
                <a:cubicBezTo>
                  <a:pt x="16" y="30"/>
                  <a:pt x="16" y="30"/>
                  <a:pt x="16" y="30"/>
                </a:cubicBezTo>
                <a:cubicBezTo>
                  <a:pt x="20" y="35"/>
                  <a:pt x="20" y="35"/>
                  <a:pt x="20" y="35"/>
                </a:cubicBezTo>
                <a:moveTo>
                  <a:pt x="12" y="36"/>
                </a:moveTo>
                <a:cubicBezTo>
                  <a:pt x="12" y="36"/>
                  <a:pt x="11" y="36"/>
                  <a:pt x="11" y="36"/>
                </a:cubicBezTo>
                <a:cubicBezTo>
                  <a:pt x="10" y="36"/>
                  <a:pt x="10" y="36"/>
                  <a:pt x="10" y="36"/>
                </a:cubicBezTo>
                <a:cubicBezTo>
                  <a:pt x="10" y="35"/>
                  <a:pt x="9" y="35"/>
                  <a:pt x="9" y="35"/>
                </a:cubicBezTo>
                <a:cubicBezTo>
                  <a:pt x="9" y="34"/>
                  <a:pt x="9" y="34"/>
                  <a:pt x="9" y="33"/>
                </a:cubicBezTo>
                <a:cubicBezTo>
                  <a:pt x="9" y="33"/>
                  <a:pt x="9" y="32"/>
                  <a:pt x="9" y="32"/>
                </a:cubicBezTo>
                <a:cubicBezTo>
                  <a:pt x="9" y="32"/>
                  <a:pt x="10" y="31"/>
                  <a:pt x="10" y="31"/>
                </a:cubicBezTo>
                <a:cubicBezTo>
                  <a:pt x="11" y="31"/>
                  <a:pt x="11" y="31"/>
                  <a:pt x="11" y="31"/>
                </a:cubicBezTo>
                <a:cubicBezTo>
                  <a:pt x="11" y="30"/>
                  <a:pt x="12" y="30"/>
                  <a:pt x="12" y="30"/>
                </a:cubicBezTo>
                <a:cubicBezTo>
                  <a:pt x="12" y="30"/>
                  <a:pt x="13" y="30"/>
                  <a:pt x="13" y="31"/>
                </a:cubicBezTo>
                <a:cubicBezTo>
                  <a:pt x="14" y="31"/>
                  <a:pt x="14" y="31"/>
                  <a:pt x="14" y="31"/>
                </a:cubicBezTo>
                <a:cubicBezTo>
                  <a:pt x="14" y="31"/>
                  <a:pt x="14" y="32"/>
                  <a:pt x="14" y="32"/>
                </a:cubicBezTo>
                <a:cubicBezTo>
                  <a:pt x="15" y="32"/>
                  <a:pt x="15" y="33"/>
                  <a:pt x="15" y="33"/>
                </a:cubicBezTo>
                <a:cubicBezTo>
                  <a:pt x="15" y="34"/>
                  <a:pt x="15" y="34"/>
                  <a:pt x="14" y="35"/>
                </a:cubicBezTo>
                <a:cubicBezTo>
                  <a:pt x="14" y="35"/>
                  <a:pt x="14" y="35"/>
                  <a:pt x="14" y="36"/>
                </a:cubicBezTo>
                <a:cubicBezTo>
                  <a:pt x="13" y="36"/>
                  <a:pt x="13" y="36"/>
                  <a:pt x="13" y="36"/>
                </a:cubicBezTo>
                <a:cubicBezTo>
                  <a:pt x="13" y="36"/>
                  <a:pt x="12" y="36"/>
                  <a:pt x="12" y="36"/>
                </a:cubicBezTo>
                <a:moveTo>
                  <a:pt x="16" y="18"/>
                </a:moveTo>
                <a:cubicBezTo>
                  <a:pt x="17" y="16"/>
                  <a:pt x="19" y="13"/>
                  <a:pt x="21" y="12"/>
                </a:cubicBezTo>
                <a:cubicBezTo>
                  <a:pt x="22" y="12"/>
                  <a:pt x="23" y="12"/>
                  <a:pt x="24" y="12"/>
                </a:cubicBezTo>
                <a:cubicBezTo>
                  <a:pt x="27" y="12"/>
                  <a:pt x="30" y="14"/>
                  <a:pt x="31" y="17"/>
                </a:cubicBezTo>
                <a:cubicBezTo>
                  <a:pt x="32" y="20"/>
                  <a:pt x="30" y="24"/>
                  <a:pt x="28" y="26"/>
                </a:cubicBezTo>
                <a:cubicBezTo>
                  <a:pt x="31" y="36"/>
                  <a:pt x="31" y="36"/>
                  <a:pt x="31" y="36"/>
                </a:cubicBezTo>
                <a:cubicBezTo>
                  <a:pt x="27" y="37"/>
                  <a:pt x="27" y="37"/>
                  <a:pt x="27" y="37"/>
                </a:cubicBezTo>
                <a:cubicBezTo>
                  <a:pt x="24" y="27"/>
                  <a:pt x="24" y="27"/>
                  <a:pt x="24" y="27"/>
                </a:cubicBezTo>
                <a:cubicBezTo>
                  <a:pt x="24" y="27"/>
                  <a:pt x="24" y="27"/>
                  <a:pt x="24" y="27"/>
                </a:cubicBezTo>
                <a:cubicBezTo>
                  <a:pt x="21" y="27"/>
                  <a:pt x="19" y="26"/>
                  <a:pt x="17" y="24"/>
                </a:cubicBezTo>
                <a:cubicBezTo>
                  <a:pt x="17" y="27"/>
                  <a:pt x="17" y="27"/>
                  <a:pt x="17" y="27"/>
                </a:cubicBezTo>
                <a:cubicBezTo>
                  <a:pt x="16" y="27"/>
                  <a:pt x="16" y="27"/>
                  <a:pt x="16" y="27"/>
                </a:cubicBezTo>
                <a:cubicBezTo>
                  <a:pt x="16" y="19"/>
                  <a:pt x="16" y="19"/>
                  <a:pt x="16" y="19"/>
                </a:cubicBezTo>
                <a:cubicBezTo>
                  <a:pt x="13" y="19"/>
                  <a:pt x="13" y="19"/>
                  <a:pt x="13" y="19"/>
                </a:cubicBezTo>
                <a:cubicBezTo>
                  <a:pt x="13" y="18"/>
                  <a:pt x="13" y="18"/>
                  <a:pt x="13" y="18"/>
                </a:cubicBezTo>
                <a:cubicBezTo>
                  <a:pt x="16" y="18"/>
                  <a:pt x="16" y="18"/>
                  <a:pt x="16" y="18"/>
                </a:cubicBezTo>
                <a:moveTo>
                  <a:pt x="36" y="0"/>
                </a:moveTo>
                <a:cubicBezTo>
                  <a:pt x="35" y="0"/>
                  <a:pt x="35" y="0"/>
                  <a:pt x="35" y="0"/>
                </a:cubicBezTo>
                <a:cubicBezTo>
                  <a:pt x="37" y="5"/>
                  <a:pt x="37" y="5"/>
                  <a:pt x="37" y="5"/>
                </a:cubicBezTo>
                <a:cubicBezTo>
                  <a:pt x="29" y="7"/>
                  <a:pt x="29" y="7"/>
                  <a:pt x="29" y="7"/>
                </a:cubicBezTo>
                <a:cubicBezTo>
                  <a:pt x="27" y="2"/>
                  <a:pt x="27" y="2"/>
                  <a:pt x="27" y="2"/>
                </a:cubicBezTo>
                <a:cubicBezTo>
                  <a:pt x="11" y="7"/>
                  <a:pt x="11" y="7"/>
                  <a:pt x="11" y="7"/>
                </a:cubicBezTo>
                <a:cubicBezTo>
                  <a:pt x="12" y="12"/>
                  <a:pt x="12" y="12"/>
                  <a:pt x="12" y="12"/>
                </a:cubicBezTo>
                <a:cubicBezTo>
                  <a:pt x="5" y="15"/>
                  <a:pt x="5" y="15"/>
                  <a:pt x="5" y="15"/>
                </a:cubicBezTo>
                <a:cubicBezTo>
                  <a:pt x="3" y="10"/>
                  <a:pt x="3" y="10"/>
                  <a:pt x="3" y="10"/>
                </a:cubicBezTo>
                <a:cubicBezTo>
                  <a:pt x="1" y="11"/>
                  <a:pt x="0" y="13"/>
                  <a:pt x="1" y="15"/>
                </a:cubicBezTo>
                <a:cubicBezTo>
                  <a:pt x="5" y="27"/>
                  <a:pt x="5" y="27"/>
                  <a:pt x="5" y="27"/>
                </a:cubicBezTo>
                <a:cubicBezTo>
                  <a:pt x="5" y="18"/>
                  <a:pt x="5" y="18"/>
                  <a:pt x="5" y="18"/>
                </a:cubicBezTo>
                <a:cubicBezTo>
                  <a:pt x="6" y="18"/>
                  <a:pt x="6" y="18"/>
                  <a:pt x="6" y="18"/>
                </a:cubicBezTo>
                <a:cubicBezTo>
                  <a:pt x="11" y="25"/>
                  <a:pt x="11" y="25"/>
                  <a:pt x="11" y="25"/>
                </a:cubicBezTo>
                <a:cubicBezTo>
                  <a:pt x="11" y="18"/>
                  <a:pt x="11" y="18"/>
                  <a:pt x="11" y="18"/>
                </a:cubicBezTo>
                <a:cubicBezTo>
                  <a:pt x="12" y="18"/>
                  <a:pt x="12" y="18"/>
                  <a:pt x="12" y="18"/>
                </a:cubicBezTo>
                <a:cubicBezTo>
                  <a:pt x="12" y="27"/>
                  <a:pt x="12" y="27"/>
                  <a:pt x="12" y="27"/>
                </a:cubicBezTo>
                <a:cubicBezTo>
                  <a:pt x="11" y="27"/>
                  <a:pt x="11" y="27"/>
                  <a:pt x="11" y="27"/>
                </a:cubicBezTo>
                <a:cubicBezTo>
                  <a:pt x="6" y="20"/>
                  <a:pt x="6" y="20"/>
                  <a:pt x="6" y="20"/>
                </a:cubicBezTo>
                <a:cubicBezTo>
                  <a:pt x="6" y="27"/>
                  <a:pt x="6" y="27"/>
                  <a:pt x="6" y="27"/>
                </a:cubicBezTo>
                <a:cubicBezTo>
                  <a:pt x="5" y="27"/>
                  <a:pt x="5" y="27"/>
                  <a:pt x="5" y="27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0"/>
                  <a:pt x="6" y="30"/>
                  <a:pt x="6" y="30"/>
                </a:cubicBezTo>
                <a:cubicBezTo>
                  <a:pt x="6" y="31"/>
                  <a:pt x="6" y="31"/>
                  <a:pt x="6" y="31"/>
                </a:cubicBezTo>
                <a:cubicBezTo>
                  <a:pt x="6" y="31"/>
                  <a:pt x="6" y="31"/>
                  <a:pt x="6" y="31"/>
                </a:cubicBezTo>
                <a:cubicBezTo>
                  <a:pt x="7" y="35"/>
                  <a:pt x="7" y="35"/>
                  <a:pt x="7" y="35"/>
                </a:cubicBezTo>
                <a:cubicBezTo>
                  <a:pt x="7" y="30"/>
                  <a:pt x="7" y="30"/>
                  <a:pt x="7" y="30"/>
                </a:cubicBezTo>
                <a:cubicBezTo>
                  <a:pt x="8" y="30"/>
                  <a:pt x="8" y="30"/>
                  <a:pt x="8" y="30"/>
                </a:cubicBezTo>
                <a:cubicBezTo>
                  <a:pt x="8" y="36"/>
                  <a:pt x="8" y="36"/>
                  <a:pt x="8" y="36"/>
                </a:cubicBezTo>
                <a:cubicBezTo>
                  <a:pt x="8" y="36"/>
                  <a:pt x="8" y="36"/>
                  <a:pt x="8" y="36"/>
                </a:cubicBezTo>
                <a:cubicBezTo>
                  <a:pt x="9" y="39"/>
                  <a:pt x="9" y="39"/>
                  <a:pt x="9" y="39"/>
                </a:cubicBezTo>
                <a:cubicBezTo>
                  <a:pt x="28" y="39"/>
                  <a:pt x="28" y="39"/>
                  <a:pt x="28" y="39"/>
                </a:cubicBezTo>
                <a:cubicBezTo>
                  <a:pt x="32" y="39"/>
                  <a:pt x="35" y="37"/>
                  <a:pt x="37" y="33"/>
                </a:cubicBezTo>
                <a:cubicBezTo>
                  <a:pt x="37" y="33"/>
                  <a:pt x="40" y="25"/>
                  <a:pt x="44" y="16"/>
                </a:cubicBezTo>
                <a:cubicBezTo>
                  <a:pt x="40" y="2"/>
                  <a:pt x="40" y="2"/>
                  <a:pt x="40" y="2"/>
                </a:cubicBezTo>
                <a:cubicBezTo>
                  <a:pt x="39" y="1"/>
                  <a:pt x="37" y="0"/>
                  <a:pt x="36" y="0"/>
                </a:cubicBezTo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6" name="Freeform 1072"/>
          <p:cNvSpPr/>
          <p:nvPr/>
        </p:nvSpPr>
        <p:spPr bwMode="auto">
          <a:xfrm>
            <a:off x="4794356" y="5200879"/>
            <a:ext cx="233614" cy="216161"/>
          </a:xfrm>
          <a:custGeom>
            <a:avLst/>
            <a:gdLst>
              <a:gd name="T0" fmla="*/ 19 w 40"/>
              <a:gd name="T1" fmla="*/ 0 h 37"/>
              <a:gd name="T2" fmla="*/ 14 w 40"/>
              <a:gd name="T3" fmla="*/ 1 h 37"/>
              <a:gd name="T4" fmla="*/ 3 w 40"/>
              <a:gd name="T5" fmla="*/ 22 h 37"/>
              <a:gd name="T6" fmla="*/ 6 w 40"/>
              <a:gd name="T7" fmla="*/ 32 h 37"/>
              <a:gd name="T8" fmla="*/ 8 w 40"/>
              <a:gd name="T9" fmla="*/ 37 h 37"/>
              <a:gd name="T10" fmla="*/ 15 w 40"/>
              <a:gd name="T11" fmla="*/ 34 h 37"/>
              <a:gd name="T12" fmla="*/ 14 w 40"/>
              <a:gd name="T13" fmla="*/ 29 h 37"/>
              <a:gd name="T14" fmla="*/ 11 w 40"/>
              <a:gd name="T15" fmla="*/ 20 h 37"/>
              <a:gd name="T16" fmla="*/ 16 w 40"/>
              <a:gd name="T17" fmla="*/ 9 h 37"/>
              <a:gd name="T18" fmla="*/ 19 w 40"/>
              <a:gd name="T19" fmla="*/ 8 h 37"/>
              <a:gd name="T20" fmla="*/ 27 w 40"/>
              <a:gd name="T21" fmla="*/ 14 h 37"/>
              <a:gd name="T22" fmla="*/ 30 w 40"/>
              <a:gd name="T23" fmla="*/ 24 h 37"/>
              <a:gd name="T24" fmla="*/ 32 w 40"/>
              <a:gd name="T25" fmla="*/ 29 h 37"/>
              <a:gd name="T26" fmla="*/ 40 w 40"/>
              <a:gd name="T27" fmla="*/ 27 h 37"/>
              <a:gd name="T28" fmla="*/ 38 w 40"/>
              <a:gd name="T29" fmla="*/ 22 h 37"/>
              <a:gd name="T30" fmla="*/ 35 w 40"/>
              <a:gd name="T31" fmla="*/ 12 h 37"/>
              <a:gd name="T32" fmla="*/ 19 w 40"/>
              <a:gd name="T33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0" h="37">
                <a:moveTo>
                  <a:pt x="19" y="0"/>
                </a:moveTo>
                <a:cubicBezTo>
                  <a:pt x="17" y="0"/>
                  <a:pt x="15" y="0"/>
                  <a:pt x="14" y="1"/>
                </a:cubicBezTo>
                <a:cubicBezTo>
                  <a:pt x="5" y="4"/>
                  <a:pt x="0" y="13"/>
                  <a:pt x="3" y="22"/>
                </a:cubicBezTo>
                <a:cubicBezTo>
                  <a:pt x="6" y="32"/>
                  <a:pt x="6" y="32"/>
                  <a:pt x="6" y="32"/>
                </a:cubicBezTo>
                <a:cubicBezTo>
                  <a:pt x="8" y="37"/>
                  <a:pt x="8" y="37"/>
                  <a:pt x="8" y="37"/>
                </a:cubicBezTo>
                <a:cubicBezTo>
                  <a:pt x="15" y="34"/>
                  <a:pt x="15" y="34"/>
                  <a:pt x="15" y="34"/>
                </a:cubicBezTo>
                <a:cubicBezTo>
                  <a:pt x="14" y="29"/>
                  <a:pt x="14" y="29"/>
                  <a:pt x="14" y="29"/>
                </a:cubicBezTo>
                <a:cubicBezTo>
                  <a:pt x="11" y="20"/>
                  <a:pt x="11" y="20"/>
                  <a:pt x="11" y="20"/>
                </a:cubicBezTo>
                <a:cubicBezTo>
                  <a:pt x="9" y="15"/>
                  <a:pt x="12" y="10"/>
                  <a:pt x="16" y="9"/>
                </a:cubicBezTo>
                <a:cubicBezTo>
                  <a:pt x="17" y="8"/>
                  <a:pt x="18" y="8"/>
                  <a:pt x="19" y="8"/>
                </a:cubicBezTo>
                <a:cubicBezTo>
                  <a:pt x="22" y="8"/>
                  <a:pt x="26" y="11"/>
                  <a:pt x="27" y="14"/>
                </a:cubicBezTo>
                <a:cubicBezTo>
                  <a:pt x="30" y="24"/>
                  <a:pt x="30" y="24"/>
                  <a:pt x="30" y="24"/>
                </a:cubicBezTo>
                <a:cubicBezTo>
                  <a:pt x="32" y="29"/>
                  <a:pt x="32" y="29"/>
                  <a:pt x="32" y="29"/>
                </a:cubicBezTo>
                <a:cubicBezTo>
                  <a:pt x="40" y="27"/>
                  <a:pt x="40" y="27"/>
                  <a:pt x="40" y="27"/>
                </a:cubicBezTo>
                <a:cubicBezTo>
                  <a:pt x="38" y="22"/>
                  <a:pt x="38" y="22"/>
                  <a:pt x="38" y="22"/>
                </a:cubicBezTo>
                <a:cubicBezTo>
                  <a:pt x="35" y="12"/>
                  <a:pt x="35" y="12"/>
                  <a:pt x="35" y="12"/>
                </a:cubicBezTo>
                <a:cubicBezTo>
                  <a:pt x="32" y="4"/>
                  <a:pt x="26" y="0"/>
                  <a:pt x="19" y="0"/>
                </a:cubicBezTo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7" name="Freeform 1073"/>
          <p:cNvSpPr/>
          <p:nvPr/>
        </p:nvSpPr>
        <p:spPr bwMode="auto">
          <a:xfrm>
            <a:off x="3859899" y="4681289"/>
            <a:ext cx="397413" cy="245698"/>
          </a:xfrm>
          <a:custGeom>
            <a:avLst/>
            <a:gdLst>
              <a:gd name="T0" fmla="*/ 30 w 68"/>
              <a:gd name="T1" fmla="*/ 0 h 42"/>
              <a:gd name="T2" fmla="*/ 30 w 68"/>
              <a:gd name="T3" fmla="*/ 0 h 42"/>
              <a:gd name="T4" fmla="*/ 30 w 68"/>
              <a:gd name="T5" fmla="*/ 0 h 42"/>
              <a:gd name="T6" fmla="*/ 27 w 68"/>
              <a:gd name="T7" fmla="*/ 2 h 42"/>
              <a:gd name="T8" fmla="*/ 0 w 68"/>
              <a:gd name="T9" fmla="*/ 28 h 42"/>
              <a:gd name="T10" fmla="*/ 5 w 68"/>
              <a:gd name="T11" fmla="*/ 35 h 42"/>
              <a:gd name="T12" fmla="*/ 30 w 68"/>
              <a:gd name="T13" fmla="*/ 10 h 42"/>
              <a:gd name="T14" fmla="*/ 61 w 68"/>
              <a:gd name="T15" fmla="*/ 41 h 42"/>
              <a:gd name="T16" fmla="*/ 64 w 68"/>
              <a:gd name="T17" fmla="*/ 42 h 42"/>
              <a:gd name="T18" fmla="*/ 66 w 68"/>
              <a:gd name="T19" fmla="*/ 41 h 42"/>
              <a:gd name="T20" fmla="*/ 66 w 68"/>
              <a:gd name="T21" fmla="*/ 35 h 42"/>
              <a:gd name="T22" fmla="*/ 33 w 68"/>
              <a:gd name="T23" fmla="*/ 2 h 42"/>
              <a:gd name="T24" fmla="*/ 30 w 68"/>
              <a:gd name="T25" fmla="*/ 0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8" h="42">
                <a:moveTo>
                  <a:pt x="30" y="0"/>
                </a:moveTo>
                <a:cubicBezTo>
                  <a:pt x="30" y="0"/>
                  <a:pt x="30" y="0"/>
                  <a:pt x="30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29" y="0"/>
                  <a:pt x="28" y="1"/>
                  <a:pt x="27" y="2"/>
                </a:cubicBezTo>
                <a:cubicBezTo>
                  <a:pt x="0" y="28"/>
                  <a:pt x="0" y="28"/>
                  <a:pt x="0" y="28"/>
                </a:cubicBezTo>
                <a:cubicBezTo>
                  <a:pt x="2" y="31"/>
                  <a:pt x="3" y="33"/>
                  <a:pt x="5" y="35"/>
                </a:cubicBezTo>
                <a:cubicBezTo>
                  <a:pt x="30" y="10"/>
                  <a:pt x="30" y="10"/>
                  <a:pt x="30" y="10"/>
                </a:cubicBezTo>
                <a:cubicBezTo>
                  <a:pt x="61" y="41"/>
                  <a:pt x="61" y="41"/>
                  <a:pt x="61" y="41"/>
                </a:cubicBezTo>
                <a:cubicBezTo>
                  <a:pt x="61" y="41"/>
                  <a:pt x="63" y="42"/>
                  <a:pt x="64" y="42"/>
                </a:cubicBezTo>
                <a:cubicBezTo>
                  <a:pt x="65" y="42"/>
                  <a:pt x="66" y="41"/>
                  <a:pt x="66" y="41"/>
                </a:cubicBezTo>
                <a:cubicBezTo>
                  <a:pt x="68" y="39"/>
                  <a:pt x="68" y="36"/>
                  <a:pt x="66" y="35"/>
                </a:cubicBezTo>
                <a:cubicBezTo>
                  <a:pt x="33" y="2"/>
                  <a:pt x="33" y="2"/>
                  <a:pt x="33" y="2"/>
                </a:cubicBezTo>
                <a:cubicBezTo>
                  <a:pt x="32" y="1"/>
                  <a:pt x="31" y="0"/>
                  <a:pt x="30" y="0"/>
                </a:cubicBezTo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8" name="Freeform 1074"/>
          <p:cNvSpPr/>
          <p:nvPr/>
        </p:nvSpPr>
        <p:spPr bwMode="auto">
          <a:xfrm>
            <a:off x="3900177" y="4763188"/>
            <a:ext cx="298059" cy="320884"/>
          </a:xfrm>
          <a:custGeom>
            <a:avLst/>
            <a:gdLst>
              <a:gd name="T0" fmla="*/ 23 w 51"/>
              <a:gd name="T1" fmla="*/ 0 h 55"/>
              <a:gd name="T2" fmla="*/ 0 w 51"/>
              <a:gd name="T3" fmla="*/ 24 h 55"/>
              <a:gd name="T4" fmla="*/ 11 w 51"/>
              <a:gd name="T5" fmla="*/ 36 h 55"/>
              <a:gd name="T6" fmla="*/ 12 w 51"/>
              <a:gd name="T7" fmla="*/ 38 h 55"/>
              <a:gd name="T8" fmla="*/ 16 w 51"/>
              <a:gd name="T9" fmla="*/ 42 h 55"/>
              <a:gd name="T10" fmla="*/ 16 w 51"/>
              <a:gd name="T11" fmla="*/ 34 h 55"/>
              <a:gd name="T12" fmla="*/ 31 w 51"/>
              <a:gd name="T13" fmla="*/ 34 h 55"/>
              <a:gd name="T14" fmla="*/ 31 w 51"/>
              <a:gd name="T15" fmla="*/ 55 h 55"/>
              <a:gd name="T16" fmla="*/ 51 w 51"/>
              <a:gd name="T17" fmla="*/ 55 h 55"/>
              <a:gd name="T18" fmla="*/ 51 w 51"/>
              <a:gd name="T19" fmla="*/ 28 h 55"/>
              <a:gd name="T20" fmla="*/ 23 w 51"/>
              <a:gd name="T21" fmla="*/ 0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1" h="55">
                <a:moveTo>
                  <a:pt x="23" y="0"/>
                </a:moveTo>
                <a:cubicBezTo>
                  <a:pt x="0" y="24"/>
                  <a:pt x="0" y="24"/>
                  <a:pt x="0" y="24"/>
                </a:cubicBezTo>
                <a:cubicBezTo>
                  <a:pt x="3" y="28"/>
                  <a:pt x="7" y="32"/>
                  <a:pt x="11" y="36"/>
                </a:cubicBezTo>
                <a:cubicBezTo>
                  <a:pt x="12" y="38"/>
                  <a:pt x="12" y="38"/>
                  <a:pt x="12" y="38"/>
                </a:cubicBezTo>
                <a:cubicBezTo>
                  <a:pt x="13" y="39"/>
                  <a:pt x="14" y="40"/>
                  <a:pt x="16" y="42"/>
                </a:cubicBezTo>
                <a:cubicBezTo>
                  <a:pt x="16" y="34"/>
                  <a:pt x="16" y="34"/>
                  <a:pt x="16" y="34"/>
                </a:cubicBezTo>
                <a:cubicBezTo>
                  <a:pt x="31" y="34"/>
                  <a:pt x="31" y="34"/>
                  <a:pt x="31" y="34"/>
                </a:cubicBezTo>
                <a:cubicBezTo>
                  <a:pt x="31" y="55"/>
                  <a:pt x="31" y="55"/>
                  <a:pt x="31" y="55"/>
                </a:cubicBezTo>
                <a:cubicBezTo>
                  <a:pt x="51" y="55"/>
                  <a:pt x="51" y="55"/>
                  <a:pt x="51" y="55"/>
                </a:cubicBezTo>
                <a:cubicBezTo>
                  <a:pt x="51" y="28"/>
                  <a:pt x="51" y="28"/>
                  <a:pt x="51" y="28"/>
                </a:cubicBezTo>
                <a:cubicBezTo>
                  <a:pt x="23" y="0"/>
                  <a:pt x="23" y="0"/>
                  <a:pt x="23" y="0"/>
                </a:cubicBezTo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25" name="Freeform 1212"/>
          <p:cNvSpPr/>
          <p:nvPr/>
        </p:nvSpPr>
        <p:spPr bwMode="auto">
          <a:xfrm>
            <a:off x="5238759" y="3787404"/>
            <a:ext cx="134262" cy="169169"/>
          </a:xfrm>
          <a:custGeom>
            <a:avLst/>
            <a:gdLst>
              <a:gd name="T0" fmla="*/ 1 w 23"/>
              <a:gd name="T1" fmla="*/ 15 h 29"/>
              <a:gd name="T2" fmla="*/ 9 w 23"/>
              <a:gd name="T3" fmla="*/ 28 h 29"/>
              <a:gd name="T4" fmla="*/ 22 w 23"/>
              <a:gd name="T5" fmla="*/ 20 h 29"/>
              <a:gd name="T6" fmla="*/ 19 w 23"/>
              <a:gd name="T7" fmla="*/ 11 h 29"/>
              <a:gd name="T8" fmla="*/ 19 w 23"/>
              <a:gd name="T9" fmla="*/ 11 h 29"/>
              <a:gd name="T10" fmla="*/ 18 w 23"/>
              <a:gd name="T11" fmla="*/ 6 h 29"/>
              <a:gd name="T12" fmla="*/ 21 w 23"/>
              <a:gd name="T13" fmla="*/ 2 h 29"/>
              <a:gd name="T14" fmla="*/ 11 w 23"/>
              <a:gd name="T15" fmla="*/ 0 h 29"/>
              <a:gd name="T16" fmla="*/ 11 w 23"/>
              <a:gd name="T17" fmla="*/ 4 h 29"/>
              <a:gd name="T18" fmla="*/ 8 w 23"/>
              <a:gd name="T19" fmla="*/ 8 h 29"/>
              <a:gd name="T20" fmla="*/ 8 w 23"/>
              <a:gd name="T21" fmla="*/ 8 h 29"/>
              <a:gd name="T22" fmla="*/ 1 w 23"/>
              <a:gd name="T23" fmla="*/ 15 h 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3" h="29">
                <a:moveTo>
                  <a:pt x="1" y="15"/>
                </a:moveTo>
                <a:cubicBezTo>
                  <a:pt x="0" y="21"/>
                  <a:pt x="3" y="27"/>
                  <a:pt x="9" y="28"/>
                </a:cubicBezTo>
                <a:cubicBezTo>
                  <a:pt x="15" y="29"/>
                  <a:pt x="20" y="26"/>
                  <a:pt x="22" y="20"/>
                </a:cubicBezTo>
                <a:cubicBezTo>
                  <a:pt x="23" y="17"/>
                  <a:pt x="22" y="14"/>
                  <a:pt x="19" y="11"/>
                </a:cubicBezTo>
                <a:cubicBezTo>
                  <a:pt x="19" y="11"/>
                  <a:pt x="19" y="11"/>
                  <a:pt x="19" y="11"/>
                </a:cubicBezTo>
                <a:cubicBezTo>
                  <a:pt x="18" y="9"/>
                  <a:pt x="18" y="8"/>
                  <a:pt x="18" y="6"/>
                </a:cubicBezTo>
                <a:cubicBezTo>
                  <a:pt x="19" y="4"/>
                  <a:pt x="21" y="2"/>
                  <a:pt x="21" y="2"/>
                </a:cubicBezTo>
                <a:cubicBezTo>
                  <a:pt x="11" y="0"/>
                  <a:pt x="11" y="0"/>
                  <a:pt x="11" y="0"/>
                </a:cubicBezTo>
                <a:cubicBezTo>
                  <a:pt x="11" y="0"/>
                  <a:pt x="12" y="2"/>
                  <a:pt x="11" y="4"/>
                </a:cubicBezTo>
                <a:cubicBezTo>
                  <a:pt x="10" y="7"/>
                  <a:pt x="9" y="8"/>
                  <a:pt x="8" y="8"/>
                </a:cubicBezTo>
                <a:cubicBezTo>
                  <a:pt x="8" y="8"/>
                  <a:pt x="8" y="8"/>
                  <a:pt x="8" y="8"/>
                </a:cubicBezTo>
                <a:cubicBezTo>
                  <a:pt x="5" y="9"/>
                  <a:pt x="2" y="12"/>
                  <a:pt x="1" y="15"/>
                </a:cubicBez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26" name="Freeform 1213"/>
          <p:cNvSpPr/>
          <p:nvPr/>
        </p:nvSpPr>
        <p:spPr bwMode="auto">
          <a:xfrm>
            <a:off x="4864171" y="2964089"/>
            <a:ext cx="1010986" cy="1098256"/>
          </a:xfrm>
          <a:custGeom>
            <a:avLst/>
            <a:gdLst>
              <a:gd name="T0" fmla="*/ 37 w 173"/>
              <a:gd name="T1" fmla="*/ 0 h 188"/>
              <a:gd name="T2" fmla="*/ 25 w 173"/>
              <a:gd name="T3" fmla="*/ 47 h 188"/>
              <a:gd name="T4" fmla="*/ 37 w 173"/>
              <a:gd name="T5" fmla="*/ 45 h 188"/>
              <a:gd name="T6" fmla="*/ 47 w 173"/>
              <a:gd name="T7" fmla="*/ 62 h 188"/>
              <a:gd name="T8" fmla="*/ 30 w 173"/>
              <a:gd name="T9" fmla="*/ 73 h 188"/>
              <a:gd name="T10" fmla="*/ 21 w 173"/>
              <a:gd name="T11" fmla="*/ 65 h 188"/>
              <a:gd name="T12" fmla="*/ 0 w 173"/>
              <a:gd name="T13" fmla="*/ 147 h 188"/>
              <a:gd name="T14" fmla="*/ 160 w 173"/>
              <a:gd name="T15" fmla="*/ 188 h 188"/>
              <a:gd name="T16" fmla="*/ 37 w 173"/>
              <a:gd name="T17" fmla="*/ 0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73" h="188">
                <a:moveTo>
                  <a:pt x="37" y="0"/>
                </a:moveTo>
                <a:cubicBezTo>
                  <a:pt x="25" y="47"/>
                  <a:pt x="25" y="47"/>
                  <a:pt x="25" y="47"/>
                </a:cubicBezTo>
                <a:cubicBezTo>
                  <a:pt x="29" y="45"/>
                  <a:pt x="33" y="44"/>
                  <a:pt x="37" y="45"/>
                </a:cubicBezTo>
                <a:cubicBezTo>
                  <a:pt x="45" y="47"/>
                  <a:pt x="49" y="55"/>
                  <a:pt x="47" y="62"/>
                </a:cubicBezTo>
                <a:cubicBezTo>
                  <a:pt x="45" y="70"/>
                  <a:pt x="38" y="75"/>
                  <a:pt x="30" y="73"/>
                </a:cubicBezTo>
                <a:cubicBezTo>
                  <a:pt x="26" y="72"/>
                  <a:pt x="23" y="69"/>
                  <a:pt x="21" y="65"/>
                </a:cubicBezTo>
                <a:cubicBezTo>
                  <a:pt x="0" y="147"/>
                  <a:pt x="0" y="147"/>
                  <a:pt x="0" y="147"/>
                </a:cubicBezTo>
                <a:cubicBezTo>
                  <a:pt x="160" y="188"/>
                  <a:pt x="160" y="188"/>
                  <a:pt x="160" y="188"/>
                </a:cubicBezTo>
                <a:cubicBezTo>
                  <a:pt x="173" y="104"/>
                  <a:pt x="120" y="23"/>
                  <a:pt x="37" y="0"/>
                </a:cubicBezTo>
              </a:path>
            </a:pathLst>
          </a:custGeom>
          <a:solidFill>
            <a:srgbClr val="04447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427" name="组合 426"/>
          <p:cNvGrpSpPr/>
          <p:nvPr/>
        </p:nvGrpSpPr>
        <p:grpSpPr>
          <a:xfrm>
            <a:off x="5688533" y="3044941"/>
            <a:ext cx="209448" cy="163799"/>
            <a:chOff x="4782887" y="2826367"/>
            <a:chExt cx="215615" cy="168622"/>
          </a:xfrm>
          <a:solidFill>
            <a:srgbClr val="04447F"/>
          </a:solidFill>
        </p:grpSpPr>
        <p:sp>
          <p:nvSpPr>
            <p:cNvPr id="464" name="Freeform 1216"/>
            <p:cNvSpPr/>
            <p:nvPr/>
          </p:nvSpPr>
          <p:spPr bwMode="auto">
            <a:xfrm>
              <a:off x="4782887" y="2826367"/>
              <a:ext cx="215615" cy="150654"/>
            </a:xfrm>
            <a:custGeom>
              <a:avLst/>
              <a:gdLst>
                <a:gd name="T0" fmla="*/ 6 w 36"/>
                <a:gd name="T1" fmla="*/ 24 h 25"/>
                <a:gd name="T2" fmla="*/ 1 w 36"/>
                <a:gd name="T3" fmla="*/ 22 h 25"/>
                <a:gd name="T4" fmla="*/ 2 w 36"/>
                <a:gd name="T5" fmla="*/ 18 h 25"/>
                <a:gd name="T6" fmla="*/ 30 w 36"/>
                <a:gd name="T7" fmla="*/ 1 h 25"/>
                <a:gd name="T8" fmla="*/ 35 w 36"/>
                <a:gd name="T9" fmla="*/ 2 h 25"/>
                <a:gd name="T10" fmla="*/ 34 w 36"/>
                <a:gd name="T11" fmla="*/ 7 h 25"/>
                <a:gd name="T12" fmla="*/ 6 w 36"/>
                <a:gd name="T13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25">
                  <a:moveTo>
                    <a:pt x="6" y="24"/>
                  </a:moveTo>
                  <a:cubicBezTo>
                    <a:pt x="4" y="25"/>
                    <a:pt x="2" y="24"/>
                    <a:pt x="1" y="22"/>
                  </a:cubicBezTo>
                  <a:cubicBezTo>
                    <a:pt x="0" y="21"/>
                    <a:pt x="0" y="19"/>
                    <a:pt x="2" y="18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2" y="0"/>
                    <a:pt x="34" y="0"/>
                    <a:pt x="35" y="2"/>
                  </a:cubicBezTo>
                  <a:cubicBezTo>
                    <a:pt x="36" y="4"/>
                    <a:pt x="35" y="6"/>
                    <a:pt x="34" y="7"/>
                  </a:cubicBezTo>
                  <a:lnTo>
                    <a:pt x="6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5" name="Freeform 1217"/>
            <p:cNvSpPr/>
            <p:nvPr/>
          </p:nvSpPr>
          <p:spPr bwMode="auto">
            <a:xfrm>
              <a:off x="4782887" y="2928646"/>
              <a:ext cx="138215" cy="66343"/>
            </a:xfrm>
            <a:custGeom>
              <a:avLst/>
              <a:gdLst>
                <a:gd name="T0" fmla="*/ 3 w 23"/>
                <a:gd name="T1" fmla="*/ 7 h 11"/>
                <a:gd name="T2" fmla="*/ 0 w 23"/>
                <a:gd name="T3" fmla="*/ 3 h 11"/>
                <a:gd name="T4" fmla="*/ 4 w 23"/>
                <a:gd name="T5" fmla="*/ 0 h 11"/>
                <a:gd name="T6" fmla="*/ 20 w 23"/>
                <a:gd name="T7" fmla="*/ 4 h 11"/>
                <a:gd name="T8" fmla="*/ 23 w 23"/>
                <a:gd name="T9" fmla="*/ 8 h 11"/>
                <a:gd name="T10" fmla="*/ 18 w 23"/>
                <a:gd name="T11" fmla="*/ 11 h 11"/>
                <a:gd name="T12" fmla="*/ 3 w 23"/>
                <a:gd name="T13" fmla="*/ 7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1">
                  <a:moveTo>
                    <a:pt x="3" y="7"/>
                  </a:moveTo>
                  <a:cubicBezTo>
                    <a:pt x="1" y="7"/>
                    <a:pt x="0" y="5"/>
                    <a:pt x="0" y="3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2" y="5"/>
                    <a:pt x="23" y="7"/>
                    <a:pt x="23" y="8"/>
                  </a:cubicBezTo>
                  <a:cubicBezTo>
                    <a:pt x="22" y="10"/>
                    <a:pt x="20" y="11"/>
                    <a:pt x="18" y="11"/>
                  </a:cubicBezTo>
                  <a:lnTo>
                    <a:pt x="3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6" name="Freeform 1218"/>
            <p:cNvSpPr/>
            <p:nvPr/>
          </p:nvSpPr>
          <p:spPr bwMode="auto">
            <a:xfrm>
              <a:off x="4782887" y="2833277"/>
              <a:ext cx="64961" cy="138215"/>
            </a:xfrm>
            <a:custGeom>
              <a:avLst/>
              <a:gdLst>
                <a:gd name="T0" fmla="*/ 0 w 11"/>
                <a:gd name="T1" fmla="*/ 19 h 23"/>
                <a:gd name="T2" fmla="*/ 3 w 11"/>
                <a:gd name="T3" fmla="*/ 23 h 23"/>
                <a:gd name="T4" fmla="*/ 7 w 11"/>
                <a:gd name="T5" fmla="*/ 20 h 23"/>
                <a:gd name="T6" fmla="*/ 11 w 11"/>
                <a:gd name="T7" fmla="*/ 5 h 23"/>
                <a:gd name="T8" fmla="*/ 8 w 11"/>
                <a:gd name="T9" fmla="*/ 0 h 23"/>
                <a:gd name="T10" fmla="*/ 4 w 11"/>
                <a:gd name="T11" fmla="*/ 3 h 23"/>
                <a:gd name="T12" fmla="*/ 0 w 11"/>
                <a:gd name="T1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3">
                  <a:moveTo>
                    <a:pt x="0" y="19"/>
                  </a:moveTo>
                  <a:cubicBezTo>
                    <a:pt x="0" y="21"/>
                    <a:pt x="1" y="22"/>
                    <a:pt x="3" y="23"/>
                  </a:cubicBezTo>
                  <a:cubicBezTo>
                    <a:pt x="5" y="23"/>
                    <a:pt x="6" y="22"/>
                    <a:pt x="7" y="20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3"/>
                    <a:pt x="10" y="1"/>
                    <a:pt x="8" y="0"/>
                  </a:cubicBezTo>
                  <a:cubicBezTo>
                    <a:pt x="6" y="0"/>
                    <a:pt x="5" y="1"/>
                    <a:pt x="4" y="3"/>
                  </a:cubicBezTo>
                  <a:lnTo>
                    <a:pt x="0" y="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28" name="Freeform 1220"/>
          <p:cNvSpPr>
            <a:spLocks noEditPoints="1"/>
          </p:cNvSpPr>
          <p:nvPr/>
        </p:nvSpPr>
        <p:spPr bwMode="auto">
          <a:xfrm>
            <a:off x="5397953" y="3365825"/>
            <a:ext cx="409497" cy="491395"/>
          </a:xfrm>
          <a:custGeom>
            <a:avLst/>
            <a:gdLst>
              <a:gd name="T0" fmla="*/ 69 w 70"/>
              <a:gd name="T1" fmla="*/ 84 h 84"/>
              <a:gd name="T2" fmla="*/ 7 w 70"/>
              <a:gd name="T3" fmla="*/ 59 h 84"/>
              <a:gd name="T4" fmla="*/ 6 w 70"/>
              <a:gd name="T5" fmla="*/ 62 h 84"/>
              <a:gd name="T6" fmla="*/ 8 w 70"/>
              <a:gd name="T7" fmla="*/ 64 h 84"/>
              <a:gd name="T8" fmla="*/ 10 w 70"/>
              <a:gd name="T9" fmla="*/ 63 h 84"/>
              <a:gd name="T10" fmla="*/ 10 w 70"/>
              <a:gd name="T11" fmla="*/ 60 h 84"/>
              <a:gd name="T12" fmla="*/ 8 w 70"/>
              <a:gd name="T13" fmla="*/ 59 h 84"/>
              <a:gd name="T14" fmla="*/ 4 w 70"/>
              <a:gd name="T15" fmla="*/ 57 h 84"/>
              <a:gd name="T16" fmla="*/ 35 w 70"/>
              <a:gd name="T17" fmla="*/ 69 h 84"/>
              <a:gd name="T18" fmla="*/ 47 w 70"/>
              <a:gd name="T19" fmla="*/ 68 h 84"/>
              <a:gd name="T20" fmla="*/ 50 w 70"/>
              <a:gd name="T21" fmla="*/ 49 h 84"/>
              <a:gd name="T22" fmla="*/ 51 w 70"/>
              <a:gd name="T23" fmla="*/ 68 h 84"/>
              <a:gd name="T24" fmla="*/ 27 w 70"/>
              <a:gd name="T25" fmla="*/ 29 h 84"/>
              <a:gd name="T26" fmla="*/ 11 w 70"/>
              <a:gd name="T27" fmla="*/ 51 h 84"/>
              <a:gd name="T28" fmla="*/ 13 w 70"/>
              <a:gd name="T29" fmla="*/ 48 h 84"/>
              <a:gd name="T30" fmla="*/ 20 w 70"/>
              <a:gd name="T31" fmla="*/ 50 h 84"/>
              <a:gd name="T32" fmla="*/ 26 w 70"/>
              <a:gd name="T33" fmla="*/ 50 h 84"/>
              <a:gd name="T34" fmla="*/ 12 w 70"/>
              <a:gd name="T35" fmla="*/ 64 h 84"/>
              <a:gd name="T36" fmla="*/ 12 w 70"/>
              <a:gd name="T37" fmla="*/ 63 h 84"/>
              <a:gd name="T38" fmla="*/ 10 w 70"/>
              <a:gd name="T39" fmla="*/ 63 h 84"/>
              <a:gd name="T40" fmla="*/ 8 w 70"/>
              <a:gd name="T41" fmla="*/ 64 h 84"/>
              <a:gd name="T42" fmla="*/ 6 w 70"/>
              <a:gd name="T43" fmla="*/ 63 h 84"/>
              <a:gd name="T44" fmla="*/ 6 w 70"/>
              <a:gd name="T45" fmla="*/ 59 h 84"/>
              <a:gd name="T46" fmla="*/ 8 w 70"/>
              <a:gd name="T47" fmla="*/ 58 h 84"/>
              <a:gd name="T48" fmla="*/ 10 w 70"/>
              <a:gd name="T49" fmla="*/ 59 h 84"/>
              <a:gd name="T50" fmla="*/ 6 w 70"/>
              <a:gd name="T51" fmla="*/ 47 h 84"/>
              <a:gd name="T52" fmla="*/ 5 w 70"/>
              <a:gd name="T53" fmla="*/ 45 h 84"/>
              <a:gd name="T54" fmla="*/ 9 w 70"/>
              <a:gd name="T55" fmla="*/ 53 h 84"/>
              <a:gd name="T56" fmla="*/ 11 w 70"/>
              <a:gd name="T57" fmla="*/ 47 h 84"/>
              <a:gd name="T58" fmla="*/ 32 w 70"/>
              <a:gd name="T59" fmla="*/ 29 h 84"/>
              <a:gd name="T60" fmla="*/ 31 w 70"/>
              <a:gd name="T61" fmla="*/ 46 h 84"/>
              <a:gd name="T62" fmla="*/ 62 w 70"/>
              <a:gd name="T63" fmla="*/ 28 h 84"/>
              <a:gd name="T64" fmla="*/ 15 w 70"/>
              <a:gd name="T65" fmla="*/ 26 h 84"/>
              <a:gd name="T66" fmla="*/ 15 w 70"/>
              <a:gd name="T67" fmla="*/ 26 h 84"/>
              <a:gd name="T68" fmla="*/ 44 w 70"/>
              <a:gd name="T69" fmla="*/ 8 h 84"/>
              <a:gd name="T70" fmla="*/ 49 w 70"/>
              <a:gd name="T71" fmla="*/ 24 h 84"/>
              <a:gd name="T72" fmla="*/ 60 w 70"/>
              <a:gd name="T73" fmla="*/ 24 h 84"/>
              <a:gd name="T74" fmla="*/ 46 w 70"/>
              <a:gd name="T75" fmla="*/ 0 h 84"/>
              <a:gd name="T76" fmla="*/ 2 w 70"/>
              <a:gd name="T77" fmla="*/ 53 h 84"/>
              <a:gd name="T78" fmla="*/ 1 w 70"/>
              <a:gd name="T79" fmla="*/ 56 h 84"/>
              <a:gd name="T80" fmla="*/ 2 w 70"/>
              <a:gd name="T81" fmla="*/ 57 h 84"/>
              <a:gd name="T82" fmla="*/ 25 w 70"/>
              <a:gd name="T83" fmla="*/ 73 h 84"/>
              <a:gd name="T84" fmla="*/ 39 w 70"/>
              <a:gd name="T85" fmla="*/ 77 h 84"/>
              <a:gd name="T86" fmla="*/ 47 w 70"/>
              <a:gd name="T87" fmla="*/ 79 h 84"/>
              <a:gd name="T88" fmla="*/ 61 w 70"/>
              <a:gd name="T89" fmla="*/ 72 h 84"/>
              <a:gd name="T90" fmla="*/ 66 w 70"/>
              <a:gd name="T91" fmla="*/ 72 h 84"/>
              <a:gd name="T92" fmla="*/ 70 w 70"/>
              <a:gd name="T93" fmla="*/ 67 h 84"/>
              <a:gd name="T94" fmla="*/ 62 w 70"/>
              <a:gd name="T95" fmla="*/ 17 h 84"/>
              <a:gd name="T96" fmla="*/ 55 w 70"/>
              <a:gd name="T97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70" h="84">
                <a:moveTo>
                  <a:pt x="70" y="81"/>
                </a:moveTo>
                <a:cubicBezTo>
                  <a:pt x="68" y="82"/>
                  <a:pt x="67" y="83"/>
                  <a:pt x="66" y="83"/>
                </a:cubicBezTo>
                <a:cubicBezTo>
                  <a:pt x="69" y="84"/>
                  <a:pt x="69" y="84"/>
                  <a:pt x="69" y="84"/>
                </a:cubicBezTo>
                <a:cubicBezTo>
                  <a:pt x="69" y="83"/>
                  <a:pt x="70" y="82"/>
                  <a:pt x="70" y="81"/>
                </a:cubicBezTo>
                <a:moveTo>
                  <a:pt x="8" y="59"/>
                </a:moveTo>
                <a:cubicBezTo>
                  <a:pt x="7" y="59"/>
                  <a:pt x="7" y="59"/>
                  <a:pt x="7" y="59"/>
                </a:cubicBezTo>
                <a:cubicBezTo>
                  <a:pt x="7" y="60"/>
                  <a:pt x="7" y="60"/>
                  <a:pt x="7" y="60"/>
                </a:cubicBezTo>
                <a:cubicBezTo>
                  <a:pt x="6" y="61"/>
                  <a:pt x="6" y="61"/>
                  <a:pt x="6" y="61"/>
                </a:cubicBezTo>
                <a:cubicBezTo>
                  <a:pt x="6" y="62"/>
                  <a:pt x="6" y="62"/>
                  <a:pt x="6" y="62"/>
                </a:cubicBezTo>
                <a:cubicBezTo>
                  <a:pt x="6" y="63"/>
                  <a:pt x="6" y="63"/>
                  <a:pt x="6" y="63"/>
                </a:cubicBezTo>
                <a:cubicBezTo>
                  <a:pt x="7" y="63"/>
                  <a:pt x="7" y="63"/>
                  <a:pt x="7" y="63"/>
                </a:cubicBezTo>
                <a:cubicBezTo>
                  <a:pt x="8" y="64"/>
                  <a:pt x="8" y="64"/>
                  <a:pt x="8" y="64"/>
                </a:cubicBezTo>
                <a:cubicBezTo>
                  <a:pt x="9" y="64"/>
                  <a:pt x="9" y="64"/>
                  <a:pt x="9" y="64"/>
                </a:cubicBezTo>
                <a:cubicBezTo>
                  <a:pt x="9" y="63"/>
                  <a:pt x="9" y="63"/>
                  <a:pt x="9" y="63"/>
                </a:cubicBezTo>
                <a:cubicBezTo>
                  <a:pt x="10" y="63"/>
                  <a:pt x="10" y="63"/>
                  <a:pt x="10" y="63"/>
                </a:cubicBezTo>
                <a:cubicBezTo>
                  <a:pt x="10" y="62"/>
                  <a:pt x="10" y="62"/>
                  <a:pt x="10" y="62"/>
                </a:cubicBezTo>
                <a:cubicBezTo>
                  <a:pt x="10" y="61"/>
                  <a:pt x="10" y="61"/>
                  <a:pt x="10" y="61"/>
                </a:cubicBezTo>
                <a:cubicBezTo>
                  <a:pt x="10" y="60"/>
                  <a:pt x="10" y="60"/>
                  <a:pt x="10" y="60"/>
                </a:cubicBezTo>
                <a:cubicBezTo>
                  <a:pt x="10" y="59"/>
                  <a:pt x="10" y="59"/>
                  <a:pt x="10" y="59"/>
                </a:cubicBezTo>
                <a:cubicBezTo>
                  <a:pt x="9" y="59"/>
                  <a:pt x="9" y="59"/>
                  <a:pt x="9" y="59"/>
                </a:cubicBezTo>
                <a:cubicBezTo>
                  <a:pt x="8" y="59"/>
                  <a:pt x="8" y="59"/>
                  <a:pt x="8" y="59"/>
                </a:cubicBezTo>
                <a:moveTo>
                  <a:pt x="4" y="63"/>
                </a:moveTo>
                <a:cubicBezTo>
                  <a:pt x="3" y="63"/>
                  <a:pt x="3" y="63"/>
                  <a:pt x="3" y="63"/>
                </a:cubicBezTo>
                <a:cubicBezTo>
                  <a:pt x="4" y="57"/>
                  <a:pt x="4" y="57"/>
                  <a:pt x="4" y="57"/>
                </a:cubicBezTo>
                <a:cubicBezTo>
                  <a:pt x="5" y="58"/>
                  <a:pt x="5" y="58"/>
                  <a:pt x="5" y="58"/>
                </a:cubicBezTo>
                <a:cubicBezTo>
                  <a:pt x="4" y="63"/>
                  <a:pt x="4" y="63"/>
                  <a:pt x="4" y="63"/>
                </a:cubicBezTo>
                <a:moveTo>
                  <a:pt x="35" y="69"/>
                </a:moveTo>
                <a:cubicBezTo>
                  <a:pt x="33" y="63"/>
                  <a:pt x="31" y="57"/>
                  <a:pt x="31" y="50"/>
                </a:cubicBezTo>
                <a:cubicBezTo>
                  <a:pt x="46" y="49"/>
                  <a:pt x="46" y="49"/>
                  <a:pt x="46" y="49"/>
                </a:cubicBezTo>
                <a:cubicBezTo>
                  <a:pt x="47" y="68"/>
                  <a:pt x="47" y="68"/>
                  <a:pt x="47" y="68"/>
                </a:cubicBezTo>
                <a:cubicBezTo>
                  <a:pt x="35" y="69"/>
                  <a:pt x="35" y="69"/>
                  <a:pt x="35" y="69"/>
                </a:cubicBezTo>
                <a:moveTo>
                  <a:pt x="51" y="68"/>
                </a:moveTo>
                <a:cubicBezTo>
                  <a:pt x="50" y="49"/>
                  <a:pt x="50" y="49"/>
                  <a:pt x="50" y="49"/>
                </a:cubicBezTo>
                <a:cubicBezTo>
                  <a:pt x="65" y="49"/>
                  <a:pt x="65" y="49"/>
                  <a:pt x="65" y="49"/>
                </a:cubicBezTo>
                <a:cubicBezTo>
                  <a:pt x="65" y="56"/>
                  <a:pt x="64" y="62"/>
                  <a:pt x="62" y="68"/>
                </a:cubicBezTo>
                <a:cubicBezTo>
                  <a:pt x="51" y="68"/>
                  <a:pt x="51" y="68"/>
                  <a:pt x="51" y="68"/>
                </a:cubicBezTo>
                <a:moveTo>
                  <a:pt x="9" y="47"/>
                </a:moveTo>
                <a:cubicBezTo>
                  <a:pt x="9" y="41"/>
                  <a:pt x="10" y="35"/>
                  <a:pt x="13" y="30"/>
                </a:cubicBezTo>
                <a:cubicBezTo>
                  <a:pt x="27" y="29"/>
                  <a:pt x="27" y="29"/>
                  <a:pt x="27" y="29"/>
                </a:cubicBezTo>
                <a:cubicBezTo>
                  <a:pt x="26" y="34"/>
                  <a:pt x="26" y="40"/>
                  <a:pt x="26" y="46"/>
                </a:cubicBezTo>
                <a:cubicBezTo>
                  <a:pt x="12" y="47"/>
                  <a:pt x="12" y="47"/>
                  <a:pt x="12" y="47"/>
                </a:cubicBezTo>
                <a:cubicBezTo>
                  <a:pt x="11" y="51"/>
                  <a:pt x="11" y="51"/>
                  <a:pt x="11" y="51"/>
                </a:cubicBezTo>
                <a:cubicBezTo>
                  <a:pt x="15" y="51"/>
                  <a:pt x="15" y="51"/>
                  <a:pt x="15" y="51"/>
                </a:cubicBezTo>
                <a:cubicBezTo>
                  <a:pt x="16" y="49"/>
                  <a:pt x="16" y="49"/>
                  <a:pt x="16" y="49"/>
                </a:cubicBezTo>
                <a:cubicBezTo>
                  <a:pt x="13" y="48"/>
                  <a:pt x="13" y="48"/>
                  <a:pt x="13" y="48"/>
                </a:cubicBezTo>
                <a:cubicBezTo>
                  <a:pt x="13" y="47"/>
                  <a:pt x="13" y="47"/>
                  <a:pt x="13" y="47"/>
                </a:cubicBezTo>
                <a:cubicBezTo>
                  <a:pt x="20" y="49"/>
                  <a:pt x="20" y="49"/>
                  <a:pt x="20" y="49"/>
                </a:cubicBezTo>
                <a:cubicBezTo>
                  <a:pt x="20" y="50"/>
                  <a:pt x="20" y="50"/>
                  <a:pt x="20" y="50"/>
                </a:cubicBezTo>
                <a:cubicBezTo>
                  <a:pt x="17" y="49"/>
                  <a:pt x="17" y="49"/>
                  <a:pt x="17" y="49"/>
                </a:cubicBezTo>
                <a:cubicBezTo>
                  <a:pt x="17" y="51"/>
                  <a:pt x="17" y="51"/>
                  <a:pt x="17" y="51"/>
                </a:cubicBezTo>
                <a:cubicBezTo>
                  <a:pt x="26" y="50"/>
                  <a:pt x="26" y="50"/>
                  <a:pt x="26" y="50"/>
                </a:cubicBezTo>
                <a:cubicBezTo>
                  <a:pt x="26" y="57"/>
                  <a:pt x="28" y="64"/>
                  <a:pt x="30" y="69"/>
                </a:cubicBezTo>
                <a:cubicBezTo>
                  <a:pt x="15" y="70"/>
                  <a:pt x="15" y="70"/>
                  <a:pt x="15" y="70"/>
                </a:cubicBezTo>
                <a:cubicBezTo>
                  <a:pt x="14" y="68"/>
                  <a:pt x="13" y="66"/>
                  <a:pt x="12" y="64"/>
                </a:cubicBezTo>
                <a:cubicBezTo>
                  <a:pt x="12" y="65"/>
                  <a:pt x="12" y="65"/>
                  <a:pt x="12" y="65"/>
                </a:cubicBezTo>
                <a:cubicBezTo>
                  <a:pt x="11" y="65"/>
                  <a:pt x="11" y="65"/>
                  <a:pt x="11" y="65"/>
                </a:cubicBezTo>
                <a:cubicBezTo>
                  <a:pt x="12" y="63"/>
                  <a:pt x="12" y="63"/>
                  <a:pt x="12" y="63"/>
                </a:cubicBezTo>
                <a:cubicBezTo>
                  <a:pt x="12" y="63"/>
                  <a:pt x="11" y="62"/>
                  <a:pt x="11" y="61"/>
                </a:cubicBezTo>
                <a:cubicBezTo>
                  <a:pt x="11" y="62"/>
                  <a:pt x="11" y="62"/>
                  <a:pt x="11" y="62"/>
                </a:cubicBezTo>
                <a:cubicBezTo>
                  <a:pt x="11" y="62"/>
                  <a:pt x="11" y="63"/>
                  <a:pt x="10" y="63"/>
                </a:cubicBezTo>
                <a:cubicBezTo>
                  <a:pt x="10" y="64"/>
                  <a:pt x="10" y="64"/>
                  <a:pt x="10" y="64"/>
                </a:cubicBezTo>
                <a:cubicBezTo>
                  <a:pt x="9" y="64"/>
                  <a:pt x="9" y="64"/>
                  <a:pt x="9" y="64"/>
                </a:cubicBezTo>
                <a:cubicBezTo>
                  <a:pt x="9" y="64"/>
                  <a:pt x="8" y="64"/>
                  <a:pt x="8" y="64"/>
                </a:cubicBezTo>
                <a:cubicBezTo>
                  <a:pt x="8" y="64"/>
                  <a:pt x="8" y="64"/>
                  <a:pt x="8" y="64"/>
                </a:cubicBezTo>
                <a:cubicBezTo>
                  <a:pt x="7" y="64"/>
                  <a:pt x="7" y="64"/>
                  <a:pt x="7" y="64"/>
                </a:cubicBezTo>
                <a:cubicBezTo>
                  <a:pt x="6" y="63"/>
                  <a:pt x="6" y="63"/>
                  <a:pt x="6" y="63"/>
                </a:cubicBezTo>
                <a:cubicBezTo>
                  <a:pt x="6" y="63"/>
                  <a:pt x="6" y="62"/>
                  <a:pt x="5" y="62"/>
                </a:cubicBezTo>
                <a:cubicBezTo>
                  <a:pt x="5" y="61"/>
                  <a:pt x="5" y="61"/>
                  <a:pt x="6" y="61"/>
                </a:cubicBezTo>
                <a:cubicBezTo>
                  <a:pt x="6" y="60"/>
                  <a:pt x="6" y="60"/>
                  <a:pt x="6" y="59"/>
                </a:cubicBezTo>
                <a:cubicBezTo>
                  <a:pt x="7" y="59"/>
                  <a:pt x="7" y="59"/>
                  <a:pt x="7" y="59"/>
                </a:cubicBezTo>
                <a:cubicBezTo>
                  <a:pt x="7" y="58"/>
                  <a:pt x="8" y="58"/>
                  <a:pt x="8" y="58"/>
                </a:cubicBezTo>
                <a:cubicBezTo>
                  <a:pt x="8" y="58"/>
                  <a:pt x="8" y="58"/>
                  <a:pt x="8" y="58"/>
                </a:cubicBezTo>
                <a:cubicBezTo>
                  <a:pt x="9" y="58"/>
                  <a:pt x="9" y="58"/>
                  <a:pt x="9" y="58"/>
                </a:cubicBezTo>
                <a:cubicBezTo>
                  <a:pt x="9" y="58"/>
                  <a:pt x="10" y="59"/>
                  <a:pt x="10" y="59"/>
                </a:cubicBezTo>
                <a:cubicBezTo>
                  <a:pt x="10" y="59"/>
                  <a:pt x="10" y="59"/>
                  <a:pt x="10" y="59"/>
                </a:cubicBezTo>
                <a:cubicBezTo>
                  <a:pt x="10" y="58"/>
                  <a:pt x="10" y="57"/>
                  <a:pt x="9" y="55"/>
                </a:cubicBezTo>
                <a:cubicBezTo>
                  <a:pt x="8" y="55"/>
                  <a:pt x="8" y="55"/>
                  <a:pt x="8" y="55"/>
                </a:cubicBezTo>
                <a:cubicBezTo>
                  <a:pt x="6" y="47"/>
                  <a:pt x="6" y="47"/>
                  <a:pt x="6" y="47"/>
                </a:cubicBezTo>
                <a:cubicBezTo>
                  <a:pt x="4" y="54"/>
                  <a:pt x="4" y="54"/>
                  <a:pt x="4" y="54"/>
                </a:cubicBezTo>
                <a:cubicBezTo>
                  <a:pt x="3" y="54"/>
                  <a:pt x="3" y="54"/>
                  <a:pt x="3" y="54"/>
                </a:cubicBezTo>
                <a:cubicBezTo>
                  <a:pt x="5" y="45"/>
                  <a:pt x="5" y="45"/>
                  <a:pt x="5" y="45"/>
                </a:cubicBezTo>
                <a:cubicBezTo>
                  <a:pt x="6" y="45"/>
                  <a:pt x="6" y="45"/>
                  <a:pt x="6" y="45"/>
                </a:cubicBezTo>
                <a:cubicBezTo>
                  <a:pt x="9" y="53"/>
                  <a:pt x="9" y="53"/>
                  <a:pt x="9" y="53"/>
                </a:cubicBezTo>
                <a:cubicBezTo>
                  <a:pt x="9" y="53"/>
                  <a:pt x="9" y="53"/>
                  <a:pt x="9" y="53"/>
                </a:cubicBezTo>
                <a:cubicBezTo>
                  <a:pt x="9" y="52"/>
                  <a:pt x="9" y="52"/>
                  <a:pt x="9" y="51"/>
                </a:cubicBezTo>
                <a:cubicBezTo>
                  <a:pt x="10" y="51"/>
                  <a:pt x="10" y="51"/>
                  <a:pt x="10" y="51"/>
                </a:cubicBezTo>
                <a:cubicBezTo>
                  <a:pt x="11" y="47"/>
                  <a:pt x="11" y="47"/>
                  <a:pt x="11" y="47"/>
                </a:cubicBezTo>
                <a:cubicBezTo>
                  <a:pt x="9" y="47"/>
                  <a:pt x="9" y="47"/>
                  <a:pt x="9" y="47"/>
                </a:cubicBezTo>
                <a:moveTo>
                  <a:pt x="31" y="46"/>
                </a:moveTo>
                <a:cubicBezTo>
                  <a:pt x="30" y="40"/>
                  <a:pt x="31" y="34"/>
                  <a:pt x="32" y="29"/>
                </a:cubicBezTo>
                <a:cubicBezTo>
                  <a:pt x="45" y="28"/>
                  <a:pt x="45" y="28"/>
                  <a:pt x="45" y="28"/>
                </a:cubicBezTo>
                <a:cubicBezTo>
                  <a:pt x="46" y="45"/>
                  <a:pt x="46" y="45"/>
                  <a:pt x="46" y="45"/>
                </a:cubicBezTo>
                <a:cubicBezTo>
                  <a:pt x="31" y="46"/>
                  <a:pt x="31" y="46"/>
                  <a:pt x="31" y="46"/>
                </a:cubicBezTo>
                <a:moveTo>
                  <a:pt x="50" y="45"/>
                </a:moveTo>
                <a:cubicBezTo>
                  <a:pt x="49" y="28"/>
                  <a:pt x="49" y="28"/>
                  <a:pt x="49" y="28"/>
                </a:cubicBezTo>
                <a:cubicBezTo>
                  <a:pt x="62" y="28"/>
                  <a:pt x="62" y="28"/>
                  <a:pt x="62" y="28"/>
                </a:cubicBezTo>
                <a:cubicBezTo>
                  <a:pt x="63" y="33"/>
                  <a:pt x="65" y="38"/>
                  <a:pt x="65" y="45"/>
                </a:cubicBezTo>
                <a:cubicBezTo>
                  <a:pt x="50" y="45"/>
                  <a:pt x="50" y="45"/>
                  <a:pt x="50" y="45"/>
                </a:cubicBezTo>
                <a:moveTo>
                  <a:pt x="15" y="26"/>
                </a:moveTo>
                <a:cubicBezTo>
                  <a:pt x="20" y="19"/>
                  <a:pt x="27" y="13"/>
                  <a:pt x="36" y="10"/>
                </a:cubicBezTo>
                <a:cubicBezTo>
                  <a:pt x="33" y="14"/>
                  <a:pt x="31" y="19"/>
                  <a:pt x="29" y="25"/>
                </a:cubicBezTo>
                <a:cubicBezTo>
                  <a:pt x="15" y="26"/>
                  <a:pt x="15" y="26"/>
                  <a:pt x="15" y="26"/>
                </a:cubicBezTo>
                <a:moveTo>
                  <a:pt x="33" y="25"/>
                </a:moveTo>
                <a:cubicBezTo>
                  <a:pt x="36" y="17"/>
                  <a:pt x="40" y="11"/>
                  <a:pt x="42" y="9"/>
                </a:cubicBezTo>
                <a:cubicBezTo>
                  <a:pt x="43" y="9"/>
                  <a:pt x="44" y="9"/>
                  <a:pt x="44" y="8"/>
                </a:cubicBezTo>
                <a:cubicBezTo>
                  <a:pt x="45" y="24"/>
                  <a:pt x="45" y="24"/>
                  <a:pt x="45" y="24"/>
                </a:cubicBezTo>
                <a:cubicBezTo>
                  <a:pt x="33" y="25"/>
                  <a:pt x="33" y="25"/>
                  <a:pt x="33" y="25"/>
                </a:cubicBezTo>
                <a:moveTo>
                  <a:pt x="49" y="24"/>
                </a:moveTo>
                <a:cubicBezTo>
                  <a:pt x="48" y="8"/>
                  <a:pt x="48" y="8"/>
                  <a:pt x="48" y="8"/>
                </a:cubicBezTo>
                <a:cubicBezTo>
                  <a:pt x="49" y="8"/>
                  <a:pt x="50" y="8"/>
                  <a:pt x="50" y="8"/>
                </a:cubicBezTo>
                <a:cubicBezTo>
                  <a:pt x="53" y="11"/>
                  <a:pt x="57" y="16"/>
                  <a:pt x="60" y="24"/>
                </a:cubicBezTo>
                <a:cubicBezTo>
                  <a:pt x="49" y="24"/>
                  <a:pt x="49" y="24"/>
                  <a:pt x="49" y="24"/>
                </a:cubicBezTo>
                <a:moveTo>
                  <a:pt x="48" y="0"/>
                </a:moveTo>
                <a:cubicBezTo>
                  <a:pt x="48" y="0"/>
                  <a:pt x="47" y="0"/>
                  <a:pt x="46" y="0"/>
                </a:cubicBezTo>
                <a:cubicBezTo>
                  <a:pt x="22" y="1"/>
                  <a:pt x="2" y="20"/>
                  <a:pt x="0" y="44"/>
                </a:cubicBezTo>
                <a:cubicBezTo>
                  <a:pt x="0" y="44"/>
                  <a:pt x="0" y="44"/>
                  <a:pt x="0" y="44"/>
                </a:cubicBezTo>
                <a:cubicBezTo>
                  <a:pt x="2" y="53"/>
                  <a:pt x="2" y="53"/>
                  <a:pt x="2" y="53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53"/>
                  <a:pt x="1" y="55"/>
                  <a:pt x="1" y="56"/>
                </a:cubicBezTo>
                <a:cubicBezTo>
                  <a:pt x="4" y="57"/>
                  <a:pt x="4" y="57"/>
                  <a:pt x="4" y="57"/>
                </a:cubicBezTo>
                <a:cubicBezTo>
                  <a:pt x="3" y="58"/>
                  <a:pt x="3" y="58"/>
                  <a:pt x="3" y="58"/>
                </a:cubicBezTo>
                <a:cubicBezTo>
                  <a:pt x="2" y="57"/>
                  <a:pt x="2" y="57"/>
                  <a:pt x="2" y="57"/>
                </a:cubicBezTo>
                <a:cubicBezTo>
                  <a:pt x="1" y="58"/>
                  <a:pt x="1" y="58"/>
                  <a:pt x="1" y="58"/>
                </a:cubicBezTo>
                <a:cubicBezTo>
                  <a:pt x="2" y="62"/>
                  <a:pt x="3" y="65"/>
                  <a:pt x="5" y="68"/>
                </a:cubicBezTo>
                <a:cubicBezTo>
                  <a:pt x="25" y="73"/>
                  <a:pt x="25" y="73"/>
                  <a:pt x="25" y="73"/>
                </a:cubicBezTo>
                <a:cubicBezTo>
                  <a:pt x="31" y="73"/>
                  <a:pt x="31" y="73"/>
                  <a:pt x="31" y="73"/>
                </a:cubicBezTo>
                <a:cubicBezTo>
                  <a:pt x="32" y="74"/>
                  <a:pt x="32" y="74"/>
                  <a:pt x="32" y="75"/>
                </a:cubicBezTo>
                <a:cubicBezTo>
                  <a:pt x="39" y="77"/>
                  <a:pt x="39" y="77"/>
                  <a:pt x="39" y="77"/>
                </a:cubicBezTo>
                <a:cubicBezTo>
                  <a:pt x="38" y="75"/>
                  <a:pt x="37" y="74"/>
                  <a:pt x="37" y="73"/>
                </a:cubicBezTo>
                <a:cubicBezTo>
                  <a:pt x="47" y="72"/>
                  <a:pt x="47" y="72"/>
                  <a:pt x="47" y="72"/>
                </a:cubicBezTo>
                <a:cubicBezTo>
                  <a:pt x="47" y="79"/>
                  <a:pt x="47" y="79"/>
                  <a:pt x="47" y="79"/>
                </a:cubicBezTo>
                <a:cubicBezTo>
                  <a:pt x="51" y="80"/>
                  <a:pt x="51" y="80"/>
                  <a:pt x="51" y="80"/>
                </a:cubicBezTo>
                <a:cubicBezTo>
                  <a:pt x="51" y="72"/>
                  <a:pt x="51" y="72"/>
                  <a:pt x="51" y="72"/>
                </a:cubicBezTo>
                <a:cubicBezTo>
                  <a:pt x="61" y="72"/>
                  <a:pt x="61" y="72"/>
                  <a:pt x="61" y="72"/>
                </a:cubicBezTo>
                <a:cubicBezTo>
                  <a:pt x="59" y="75"/>
                  <a:pt x="58" y="79"/>
                  <a:pt x="56" y="81"/>
                </a:cubicBezTo>
                <a:cubicBezTo>
                  <a:pt x="61" y="82"/>
                  <a:pt x="61" y="82"/>
                  <a:pt x="61" y="82"/>
                </a:cubicBezTo>
                <a:cubicBezTo>
                  <a:pt x="63" y="79"/>
                  <a:pt x="65" y="76"/>
                  <a:pt x="66" y="72"/>
                </a:cubicBezTo>
                <a:cubicBezTo>
                  <a:pt x="70" y="71"/>
                  <a:pt x="70" y="71"/>
                  <a:pt x="70" y="71"/>
                </a:cubicBezTo>
                <a:cubicBezTo>
                  <a:pt x="70" y="70"/>
                  <a:pt x="70" y="69"/>
                  <a:pt x="70" y="68"/>
                </a:cubicBezTo>
                <a:cubicBezTo>
                  <a:pt x="70" y="68"/>
                  <a:pt x="70" y="68"/>
                  <a:pt x="70" y="67"/>
                </a:cubicBezTo>
                <a:cubicBezTo>
                  <a:pt x="67" y="68"/>
                  <a:pt x="67" y="68"/>
                  <a:pt x="67" y="68"/>
                </a:cubicBezTo>
                <a:cubicBezTo>
                  <a:pt x="68" y="63"/>
                  <a:pt x="69" y="59"/>
                  <a:pt x="70" y="53"/>
                </a:cubicBezTo>
                <a:cubicBezTo>
                  <a:pt x="68" y="41"/>
                  <a:pt x="66" y="29"/>
                  <a:pt x="62" y="17"/>
                </a:cubicBezTo>
                <a:cubicBezTo>
                  <a:pt x="60" y="14"/>
                  <a:pt x="58" y="11"/>
                  <a:pt x="57" y="9"/>
                </a:cubicBezTo>
                <a:cubicBezTo>
                  <a:pt x="58" y="9"/>
                  <a:pt x="59" y="10"/>
                  <a:pt x="59" y="10"/>
                </a:cubicBezTo>
                <a:cubicBezTo>
                  <a:pt x="58" y="7"/>
                  <a:pt x="57" y="3"/>
                  <a:pt x="55" y="0"/>
                </a:cubicBezTo>
                <a:cubicBezTo>
                  <a:pt x="53" y="0"/>
                  <a:pt x="51" y="0"/>
                  <a:pt x="48" y="0"/>
                </a:cubicBezTo>
              </a:path>
            </a:pathLst>
          </a:custGeom>
          <a:solidFill>
            <a:sysClr val="window" lastClr="FFFFFF">
              <a:alpha val="50000"/>
            </a:sys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29" name="Freeform 1221"/>
          <p:cNvSpPr/>
          <p:nvPr/>
        </p:nvSpPr>
        <p:spPr bwMode="auto">
          <a:xfrm>
            <a:off x="5121952" y="3022116"/>
            <a:ext cx="291347" cy="256439"/>
          </a:xfrm>
          <a:custGeom>
            <a:avLst/>
            <a:gdLst>
              <a:gd name="T0" fmla="*/ 27 w 50"/>
              <a:gd name="T1" fmla="*/ 0 h 44"/>
              <a:gd name="T2" fmla="*/ 16 w 50"/>
              <a:gd name="T3" fmla="*/ 5 h 44"/>
              <a:gd name="T4" fmla="*/ 12 w 50"/>
              <a:gd name="T5" fmla="*/ 3 h 44"/>
              <a:gd name="T6" fmla="*/ 9 w 50"/>
              <a:gd name="T7" fmla="*/ 3 h 44"/>
              <a:gd name="T8" fmla="*/ 0 w 50"/>
              <a:gd name="T9" fmla="*/ 6 h 44"/>
              <a:gd name="T10" fmla="*/ 10 w 50"/>
              <a:gd name="T11" fmla="*/ 24 h 44"/>
              <a:gd name="T12" fmla="*/ 10 w 50"/>
              <a:gd name="T13" fmla="*/ 29 h 44"/>
              <a:gd name="T14" fmla="*/ 6 w 50"/>
              <a:gd name="T15" fmla="*/ 37 h 44"/>
              <a:gd name="T16" fmla="*/ 33 w 50"/>
              <a:gd name="T17" fmla="*/ 44 h 44"/>
              <a:gd name="T18" fmla="*/ 36 w 50"/>
              <a:gd name="T19" fmla="*/ 44 h 44"/>
              <a:gd name="T20" fmla="*/ 48 w 50"/>
              <a:gd name="T21" fmla="*/ 35 h 44"/>
              <a:gd name="T22" fmla="*/ 43 w 50"/>
              <a:gd name="T23" fmla="*/ 21 h 44"/>
              <a:gd name="T24" fmla="*/ 44 w 50"/>
              <a:gd name="T25" fmla="*/ 21 h 44"/>
              <a:gd name="T26" fmla="*/ 31 w 50"/>
              <a:gd name="T27" fmla="*/ 0 h 44"/>
              <a:gd name="T28" fmla="*/ 27 w 50"/>
              <a:gd name="T29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0" h="44">
                <a:moveTo>
                  <a:pt x="27" y="0"/>
                </a:moveTo>
                <a:cubicBezTo>
                  <a:pt x="23" y="0"/>
                  <a:pt x="19" y="2"/>
                  <a:pt x="16" y="5"/>
                </a:cubicBezTo>
                <a:cubicBezTo>
                  <a:pt x="14" y="4"/>
                  <a:pt x="13" y="4"/>
                  <a:pt x="12" y="3"/>
                </a:cubicBezTo>
                <a:cubicBezTo>
                  <a:pt x="11" y="3"/>
                  <a:pt x="10" y="3"/>
                  <a:pt x="9" y="3"/>
                </a:cubicBezTo>
                <a:cubicBezTo>
                  <a:pt x="6" y="3"/>
                  <a:pt x="3" y="4"/>
                  <a:pt x="0" y="6"/>
                </a:cubicBezTo>
                <a:cubicBezTo>
                  <a:pt x="7" y="10"/>
                  <a:pt x="10" y="17"/>
                  <a:pt x="10" y="24"/>
                </a:cubicBezTo>
                <a:cubicBezTo>
                  <a:pt x="10" y="26"/>
                  <a:pt x="10" y="27"/>
                  <a:pt x="10" y="29"/>
                </a:cubicBezTo>
                <a:cubicBezTo>
                  <a:pt x="9" y="32"/>
                  <a:pt x="8" y="35"/>
                  <a:pt x="6" y="37"/>
                </a:cubicBezTo>
                <a:cubicBezTo>
                  <a:pt x="33" y="44"/>
                  <a:pt x="33" y="44"/>
                  <a:pt x="33" y="44"/>
                </a:cubicBezTo>
                <a:cubicBezTo>
                  <a:pt x="34" y="44"/>
                  <a:pt x="35" y="44"/>
                  <a:pt x="36" y="44"/>
                </a:cubicBezTo>
                <a:cubicBezTo>
                  <a:pt x="42" y="44"/>
                  <a:pt x="47" y="40"/>
                  <a:pt x="48" y="35"/>
                </a:cubicBezTo>
                <a:cubicBezTo>
                  <a:pt x="50" y="30"/>
                  <a:pt x="48" y="24"/>
                  <a:pt x="43" y="21"/>
                </a:cubicBezTo>
                <a:cubicBezTo>
                  <a:pt x="44" y="21"/>
                  <a:pt x="44" y="21"/>
                  <a:pt x="44" y="21"/>
                </a:cubicBezTo>
                <a:cubicBezTo>
                  <a:pt x="46" y="12"/>
                  <a:pt x="40" y="3"/>
                  <a:pt x="31" y="0"/>
                </a:cubicBezTo>
                <a:cubicBezTo>
                  <a:pt x="30" y="0"/>
                  <a:pt x="29" y="0"/>
                  <a:pt x="27" y="0"/>
                </a:cubicBezTo>
              </a:path>
            </a:pathLst>
          </a:custGeom>
          <a:solidFill>
            <a:sysClr val="window" lastClr="FFFFFF">
              <a:alpha val="50000"/>
            </a:sys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44" name="Freeform 1236"/>
          <p:cNvSpPr/>
          <p:nvPr/>
        </p:nvSpPr>
        <p:spPr bwMode="auto">
          <a:xfrm>
            <a:off x="5442836" y="3670598"/>
            <a:ext cx="17454" cy="34908"/>
          </a:xfrm>
          <a:custGeom>
            <a:avLst/>
            <a:gdLst>
              <a:gd name="T0" fmla="*/ 13 w 13"/>
              <a:gd name="T1" fmla="*/ 0 h 26"/>
              <a:gd name="T2" fmla="*/ 4 w 13"/>
              <a:gd name="T3" fmla="*/ 0 h 26"/>
              <a:gd name="T4" fmla="*/ 0 w 13"/>
              <a:gd name="T5" fmla="*/ 22 h 26"/>
              <a:gd name="T6" fmla="*/ 4 w 13"/>
              <a:gd name="T7" fmla="*/ 26 h 26"/>
              <a:gd name="T8" fmla="*/ 13 w 13"/>
              <a:gd name="T9" fmla="*/ 0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" h="26">
                <a:moveTo>
                  <a:pt x="13" y="0"/>
                </a:moveTo>
                <a:lnTo>
                  <a:pt x="4" y="0"/>
                </a:lnTo>
                <a:lnTo>
                  <a:pt x="0" y="22"/>
                </a:lnTo>
                <a:lnTo>
                  <a:pt x="4" y="26"/>
                </a:lnTo>
                <a:lnTo>
                  <a:pt x="13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46" name="Freeform 1238"/>
          <p:cNvSpPr/>
          <p:nvPr/>
        </p:nvSpPr>
        <p:spPr bwMode="auto">
          <a:xfrm>
            <a:off x="5437466" y="3647773"/>
            <a:ext cx="40278" cy="22825"/>
          </a:xfrm>
          <a:custGeom>
            <a:avLst/>
            <a:gdLst>
              <a:gd name="T0" fmla="*/ 0 w 30"/>
              <a:gd name="T1" fmla="*/ 0 h 17"/>
              <a:gd name="T2" fmla="*/ 0 w 30"/>
              <a:gd name="T3" fmla="*/ 4 h 17"/>
              <a:gd name="T4" fmla="*/ 13 w 30"/>
              <a:gd name="T5" fmla="*/ 8 h 17"/>
              <a:gd name="T6" fmla="*/ 8 w 30"/>
              <a:gd name="T7" fmla="*/ 17 h 17"/>
              <a:gd name="T8" fmla="*/ 17 w 30"/>
              <a:gd name="T9" fmla="*/ 17 h 17"/>
              <a:gd name="T10" fmla="*/ 17 w 30"/>
              <a:gd name="T11" fmla="*/ 8 h 17"/>
              <a:gd name="T12" fmla="*/ 30 w 30"/>
              <a:gd name="T13" fmla="*/ 13 h 17"/>
              <a:gd name="T14" fmla="*/ 30 w 30"/>
              <a:gd name="T15" fmla="*/ 8 h 17"/>
              <a:gd name="T16" fmla="*/ 0 w 30"/>
              <a:gd name="T17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0" h="17">
                <a:moveTo>
                  <a:pt x="0" y="0"/>
                </a:moveTo>
                <a:lnTo>
                  <a:pt x="0" y="4"/>
                </a:lnTo>
                <a:lnTo>
                  <a:pt x="13" y="8"/>
                </a:lnTo>
                <a:lnTo>
                  <a:pt x="8" y="17"/>
                </a:lnTo>
                <a:lnTo>
                  <a:pt x="17" y="17"/>
                </a:lnTo>
                <a:lnTo>
                  <a:pt x="17" y="8"/>
                </a:lnTo>
                <a:lnTo>
                  <a:pt x="30" y="13"/>
                </a:lnTo>
                <a:lnTo>
                  <a:pt x="30" y="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01" name="TextBox 113"/>
          <p:cNvSpPr txBox="1"/>
          <p:nvPr/>
        </p:nvSpPr>
        <p:spPr>
          <a:xfrm>
            <a:off x="7432007" y="6145979"/>
            <a:ext cx="4830477" cy="335915"/>
          </a:xfrm>
          <a:prstGeom prst="rect">
            <a:avLst/>
          </a:prstGeom>
          <a:noFill/>
        </p:spPr>
        <p:txBody>
          <a:bodyPr wrap="square" lIns="90991" tIns="45494" rIns="90991" bIns="45494">
            <a:spAutoFit/>
          </a:bodyPr>
          <a:lstStyle/>
          <a:p>
            <a:r>
              <a:rPr lang="zh-CN" altLang="en-US" sz="1600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财务业务应收应付，总账，成本实时计算</a:t>
            </a:r>
            <a:endParaRPr lang="zh-CN" altLang="en-US" sz="1600" kern="0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13"/>
          <p:cNvSpPr txBox="1"/>
          <p:nvPr/>
        </p:nvSpPr>
        <p:spPr>
          <a:xfrm>
            <a:off x="7402797" y="4899991"/>
            <a:ext cx="4830477" cy="459105"/>
          </a:xfrm>
          <a:prstGeom prst="rect">
            <a:avLst/>
          </a:prstGeom>
          <a:noFill/>
        </p:spPr>
        <p:txBody>
          <a:bodyPr wrap="square" lIns="90991" tIns="45494" rIns="90991" bIns="45494">
            <a:spAutoFit/>
          </a:bodyPr>
          <a:lstStyle>
            <a:defPPr>
              <a:defRPr lang="ko-KR"/>
            </a:defPPr>
            <a:lvl1pPr lvl="0" defTabSz="1213485" latinLnBrk="0">
              <a:lnSpc>
                <a:spcPct val="150000"/>
              </a:lnSpc>
              <a:defRPr sz="1400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dirty="0"/>
              <a:t>车间业务流程梳理规范，并落地</a:t>
            </a:r>
            <a:endParaRPr lang="zh-CN" altLang="en-US" sz="1600" dirty="0"/>
          </a:p>
        </p:txBody>
      </p:sp>
      <p:sp>
        <p:nvSpPr>
          <p:cNvPr id="12" name="TextBox 113"/>
          <p:cNvSpPr txBox="1"/>
          <p:nvPr/>
        </p:nvSpPr>
        <p:spPr>
          <a:xfrm>
            <a:off x="7398352" y="5271466"/>
            <a:ext cx="4830477" cy="459105"/>
          </a:xfrm>
          <a:prstGeom prst="rect">
            <a:avLst/>
          </a:prstGeom>
          <a:noFill/>
        </p:spPr>
        <p:txBody>
          <a:bodyPr wrap="square" lIns="90991" tIns="45494" rIns="90991" bIns="45494">
            <a:spAutoFit/>
          </a:bodyPr>
          <a:lstStyle>
            <a:defPPr>
              <a:defRPr lang="ko-KR"/>
            </a:defPPr>
            <a:lvl1pPr lvl="0" defTabSz="1213485" latinLnBrk="0">
              <a:lnSpc>
                <a:spcPct val="150000"/>
              </a:lnSpc>
              <a:defRPr sz="1400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dirty="0"/>
              <a:t>工序业务流程梳理规范，并落地</a:t>
            </a:r>
            <a:endParaRPr lang="zh-CN" altLang="en-US" sz="1600" dirty="0"/>
          </a:p>
        </p:txBody>
      </p:sp>
      <p:sp>
        <p:nvSpPr>
          <p:cNvPr id="36" name="TextBox 113"/>
          <p:cNvSpPr txBox="1"/>
          <p:nvPr/>
        </p:nvSpPr>
        <p:spPr>
          <a:xfrm>
            <a:off x="7442167" y="1480155"/>
            <a:ext cx="4830477" cy="459105"/>
          </a:xfrm>
          <a:prstGeom prst="rect">
            <a:avLst/>
          </a:prstGeom>
          <a:noFill/>
        </p:spPr>
        <p:txBody>
          <a:bodyPr wrap="square" lIns="90991" tIns="45494" rIns="90991" bIns="45494">
            <a:spAutoFit/>
          </a:bodyPr>
          <a:lstStyle/>
          <a:p>
            <a:pPr lvl="0" defTabSz="1213485" latinLnBrk="0">
              <a:lnSpc>
                <a:spcPct val="150000"/>
              </a:lnSpc>
              <a:defRPr/>
            </a:pPr>
            <a:r>
              <a:rPr lang="zh-CN" altLang="en-US" sz="1600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梳理建立企业级物料编码体系</a:t>
            </a:r>
            <a:endParaRPr lang="zh-CN" altLang="en-US" sz="1600" kern="0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113"/>
          <p:cNvSpPr txBox="1"/>
          <p:nvPr/>
        </p:nvSpPr>
        <p:spPr>
          <a:xfrm>
            <a:off x="7442167" y="1989065"/>
            <a:ext cx="4830477" cy="461208"/>
          </a:xfrm>
          <a:prstGeom prst="rect">
            <a:avLst/>
          </a:prstGeom>
          <a:noFill/>
        </p:spPr>
        <p:txBody>
          <a:bodyPr wrap="square" lIns="90991" tIns="45494" rIns="90991" bIns="45494">
            <a:spAutoFit/>
          </a:bodyPr>
          <a:lstStyle>
            <a:defPPr>
              <a:defRPr lang="ko-KR"/>
            </a:defPPr>
            <a:lvl1pPr lvl="0" defTabSz="1213485" latinLnBrk="0">
              <a:lnSpc>
                <a:spcPct val="150000"/>
              </a:lnSpc>
              <a:defRPr sz="1400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dirty="0"/>
              <a:t>采购业务流程梳理规范，并落地</a:t>
            </a:r>
            <a:endParaRPr lang="zh-CN" altLang="en-US" sz="1600" dirty="0"/>
          </a:p>
        </p:txBody>
      </p:sp>
      <p:sp>
        <p:nvSpPr>
          <p:cNvPr id="38" name="TextBox 113"/>
          <p:cNvSpPr txBox="1"/>
          <p:nvPr/>
        </p:nvSpPr>
        <p:spPr>
          <a:xfrm>
            <a:off x="7442167" y="2538426"/>
            <a:ext cx="4830477" cy="461208"/>
          </a:xfrm>
          <a:prstGeom prst="rect">
            <a:avLst/>
          </a:prstGeom>
          <a:noFill/>
        </p:spPr>
        <p:txBody>
          <a:bodyPr wrap="square" lIns="90991" tIns="45494" rIns="90991" bIns="45494">
            <a:spAutoFit/>
          </a:bodyPr>
          <a:lstStyle>
            <a:defPPr>
              <a:defRPr lang="ko-KR"/>
            </a:defPPr>
            <a:lvl1pPr lvl="0" defTabSz="1213485" latinLnBrk="0">
              <a:lnSpc>
                <a:spcPct val="150000"/>
              </a:lnSpc>
              <a:defRPr sz="1400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dirty="0"/>
              <a:t>销售业务流程梳理规范，并落地</a:t>
            </a:r>
            <a:endParaRPr lang="zh-CN" altLang="en-US" sz="1600" dirty="0"/>
          </a:p>
        </p:txBody>
      </p:sp>
      <p:sp>
        <p:nvSpPr>
          <p:cNvPr id="39" name="TextBox 113"/>
          <p:cNvSpPr txBox="1"/>
          <p:nvPr/>
        </p:nvSpPr>
        <p:spPr>
          <a:xfrm>
            <a:off x="7398352" y="5721464"/>
            <a:ext cx="4830477" cy="335915"/>
          </a:xfrm>
          <a:prstGeom prst="rect">
            <a:avLst/>
          </a:prstGeom>
          <a:noFill/>
        </p:spPr>
        <p:txBody>
          <a:bodyPr wrap="square" lIns="90991" tIns="45494" rIns="90991" bIns="45494">
            <a:spAutoFit/>
          </a:bodyPr>
          <a:p>
            <a:pPr algn="l"/>
            <a:r>
              <a:rPr lang="zh-CN" altLang="en-US" sz="1600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仓库出入库流程梳理规范及数据的共享</a:t>
            </a:r>
            <a:endParaRPr lang="zh-CN" altLang="en-US" sz="1600" kern="0" dirty="0">
              <a:solidFill>
                <a:sysClr val="windowText" lastClr="000000">
                  <a:lumMod val="75000"/>
                  <a:lumOff val="25000"/>
                </a:sys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Box 113"/>
          <p:cNvSpPr txBox="1"/>
          <p:nvPr/>
        </p:nvSpPr>
        <p:spPr>
          <a:xfrm>
            <a:off x="7442167" y="3007691"/>
            <a:ext cx="4830477" cy="459105"/>
          </a:xfrm>
          <a:prstGeom prst="rect">
            <a:avLst/>
          </a:prstGeom>
          <a:noFill/>
        </p:spPr>
        <p:txBody>
          <a:bodyPr wrap="square" lIns="90991" tIns="45494" rIns="90991" bIns="45494">
            <a:spAutoFit/>
          </a:bodyPr>
          <a:lstStyle>
            <a:defPPr>
              <a:defRPr lang="ko-KR"/>
            </a:defPPr>
            <a:lvl1pPr lvl="0" defTabSz="1213485" latinLnBrk="0">
              <a:lnSpc>
                <a:spcPct val="150000"/>
              </a:lnSpc>
              <a:defRPr sz="1400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dirty="0"/>
              <a:t>生产业务流程梳理规范，并落地</a:t>
            </a:r>
            <a:endParaRPr lang="zh-CN" altLang="en-US" sz="1600" dirty="0"/>
          </a:p>
        </p:txBody>
      </p:sp>
      <p:sp>
        <p:nvSpPr>
          <p:cNvPr id="41" name="TextBox 113"/>
          <p:cNvSpPr txBox="1"/>
          <p:nvPr/>
        </p:nvSpPr>
        <p:spPr>
          <a:xfrm>
            <a:off x="7442167" y="3486481"/>
            <a:ext cx="4830477" cy="459105"/>
          </a:xfrm>
          <a:prstGeom prst="rect">
            <a:avLst/>
          </a:prstGeom>
          <a:noFill/>
        </p:spPr>
        <p:txBody>
          <a:bodyPr wrap="square" lIns="90991" tIns="45494" rIns="90991" bIns="45494">
            <a:spAutoFit/>
          </a:bodyPr>
          <a:lstStyle>
            <a:defPPr>
              <a:defRPr lang="ko-KR"/>
            </a:defPPr>
            <a:lvl1pPr lvl="0" defTabSz="1213485" latinLnBrk="0">
              <a:lnSpc>
                <a:spcPct val="150000"/>
              </a:lnSpc>
              <a:defRPr sz="1400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dirty="0"/>
              <a:t>委外业务流程梳理规范，并落地</a:t>
            </a:r>
            <a:endParaRPr lang="zh-CN" altLang="en-US" sz="1600" dirty="0"/>
          </a:p>
        </p:txBody>
      </p:sp>
      <p:sp>
        <p:nvSpPr>
          <p:cNvPr id="42" name="TextBox 113"/>
          <p:cNvSpPr txBox="1"/>
          <p:nvPr/>
        </p:nvSpPr>
        <p:spPr>
          <a:xfrm>
            <a:off x="7442167" y="3987496"/>
            <a:ext cx="4830477" cy="459105"/>
          </a:xfrm>
          <a:prstGeom prst="rect">
            <a:avLst/>
          </a:prstGeom>
          <a:noFill/>
        </p:spPr>
        <p:txBody>
          <a:bodyPr wrap="square" lIns="90991" tIns="45494" rIns="90991" bIns="45494">
            <a:spAutoFit/>
          </a:bodyPr>
          <a:lstStyle>
            <a:defPPr>
              <a:defRPr lang="ko-KR"/>
            </a:defPPr>
            <a:lvl1pPr lvl="0" defTabSz="1213485" latinLnBrk="0">
              <a:lnSpc>
                <a:spcPct val="150000"/>
              </a:lnSpc>
              <a:defRPr sz="1400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dirty="0"/>
              <a:t>质量业务流程梳理规范，并落地</a:t>
            </a:r>
            <a:endParaRPr lang="zh-CN" altLang="en-US" sz="1600" dirty="0"/>
          </a:p>
        </p:txBody>
      </p:sp>
      <p:sp>
        <p:nvSpPr>
          <p:cNvPr id="43" name="TextBox 113"/>
          <p:cNvSpPr txBox="1"/>
          <p:nvPr/>
        </p:nvSpPr>
        <p:spPr>
          <a:xfrm>
            <a:off x="7442167" y="4483431"/>
            <a:ext cx="4830477" cy="459105"/>
          </a:xfrm>
          <a:prstGeom prst="rect">
            <a:avLst/>
          </a:prstGeom>
          <a:noFill/>
        </p:spPr>
        <p:txBody>
          <a:bodyPr wrap="square" lIns="90991" tIns="45494" rIns="90991" bIns="45494">
            <a:spAutoFit/>
          </a:bodyPr>
          <a:lstStyle>
            <a:defPPr>
              <a:defRPr lang="ko-KR"/>
            </a:defPPr>
            <a:lvl1pPr lvl="0" defTabSz="1213485" latinLnBrk="0">
              <a:lnSpc>
                <a:spcPct val="150000"/>
              </a:lnSpc>
              <a:defRPr sz="1400" kern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dirty="0"/>
              <a:t>生产业务流程梳理规范，并落地</a:t>
            </a:r>
            <a:endParaRPr lang="zh-CN" alt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544946" y="3086608"/>
            <a:ext cx="5013069" cy="5561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/>
          <p:cNvSpPr/>
          <p:nvPr/>
        </p:nvSpPr>
        <p:spPr>
          <a:xfrm>
            <a:off x="6571457" y="1724033"/>
            <a:ext cx="4986558" cy="45719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微软雅黑" panose="020B0503020204020204" pitchFamily="34" charset="-122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544947" y="1147284"/>
            <a:ext cx="4540810" cy="555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zh-CN" altLang="en-US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ko-KR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6636387" y="1965803"/>
            <a:ext cx="4784469" cy="52944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latinLnBrk="0">
              <a:lnSpc>
                <a:spcPct val="150000"/>
              </a:lnSpc>
              <a:spcBef>
                <a:spcPct val="0"/>
              </a:spcBef>
              <a:buNone/>
              <a:defRPr sz="2600" b="1" baseline="0">
                <a:ln w="1016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r>
              <a:rPr lang="en-US" altLang="zh-CN" dirty="0"/>
              <a:t>01.</a:t>
            </a:r>
            <a:r>
              <a:rPr lang="zh-CN" altLang="en-US" dirty="0"/>
              <a:t>召开项目启动会的目的</a:t>
            </a:r>
            <a:endParaRPr lang="zh-CN" altLang="en-US" dirty="0"/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6636387" y="2537165"/>
            <a:ext cx="4921629" cy="52944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latinLnBrk="0">
              <a:lnSpc>
                <a:spcPct val="150000"/>
              </a:lnSpc>
              <a:spcBef>
                <a:spcPct val="0"/>
              </a:spcBef>
              <a:buNone/>
              <a:defRPr sz="2600" b="1" baseline="0">
                <a:ln w="1016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r>
              <a:rPr lang="en-US" altLang="ko-KR" dirty="0" smtClean="0"/>
              <a:t>02.</a:t>
            </a:r>
            <a:r>
              <a:rPr lang="zh-CN" altLang="en-US" dirty="0"/>
              <a:t>本次项目实施的目标</a:t>
            </a:r>
            <a:endParaRPr lang="zh-CN" altLang="en-US" dirty="0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636387" y="3037803"/>
            <a:ext cx="4921629" cy="52944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latinLnBrk="0">
              <a:lnSpc>
                <a:spcPct val="150000"/>
              </a:lnSpc>
              <a:spcBef>
                <a:spcPct val="0"/>
              </a:spcBef>
              <a:buNone/>
              <a:defRPr sz="2600" b="1" baseline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r>
              <a:rPr lang="en-US" altLang="ko-KR" dirty="0"/>
              <a:t>03.</a:t>
            </a:r>
            <a:r>
              <a:rPr lang="zh-CN" altLang="en-US" dirty="0"/>
              <a:t>用友方项目组介绍</a:t>
            </a:r>
            <a:endParaRPr lang="zh-CN" altLang="en-US" dirty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6636387" y="3609165"/>
            <a:ext cx="4921629" cy="6001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latinLnBrk="0">
              <a:lnSpc>
                <a:spcPct val="150000"/>
              </a:lnSpc>
              <a:spcBef>
                <a:spcPct val="0"/>
              </a:spcBef>
              <a:buNone/>
              <a:defRPr sz="2600" b="1" baseline="0">
                <a:ln w="1016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r>
              <a:rPr lang="en-US" altLang="ko-KR" dirty="0" smtClean="0"/>
              <a:t>04.</a:t>
            </a:r>
            <a:r>
              <a:rPr lang="zh-CN" altLang="en-US" dirty="0"/>
              <a:t>用友实施方法</a:t>
            </a:r>
            <a:endParaRPr lang="zh-CN" altLang="en-US" dirty="0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6636387" y="4180527"/>
            <a:ext cx="4921629" cy="6001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latinLnBrk="0">
              <a:lnSpc>
                <a:spcPct val="150000"/>
              </a:lnSpc>
              <a:spcBef>
                <a:spcPct val="0"/>
              </a:spcBef>
              <a:buNone/>
              <a:defRPr sz="2600" b="1" baseline="0">
                <a:ln w="1016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r>
              <a:rPr lang="en-US" altLang="ko-KR" dirty="0" smtClean="0"/>
              <a:t>05.</a:t>
            </a:r>
            <a:r>
              <a:rPr lang="zh-CN" altLang="en-US" dirty="0"/>
              <a:t>项目总体计划</a:t>
            </a:r>
            <a:endParaRPr lang="zh-CN" altLang="en-US" dirty="0"/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6636387" y="4751889"/>
            <a:ext cx="4921629" cy="6001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latinLnBrk="0">
              <a:lnSpc>
                <a:spcPct val="150000"/>
              </a:lnSpc>
              <a:spcBef>
                <a:spcPct val="0"/>
              </a:spcBef>
              <a:buNone/>
              <a:defRPr sz="2600" b="1" baseline="0">
                <a:ln w="1016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r>
              <a:rPr lang="en-US" altLang="ko-KR" dirty="0" smtClean="0"/>
              <a:t>06.</a:t>
            </a:r>
            <a:r>
              <a:rPr lang="zh-CN" altLang="en-US" dirty="0"/>
              <a:t>项目成功需要我们做</a:t>
            </a:r>
            <a:r>
              <a:rPr lang="zh-CN" altLang="en-US" dirty="0" smtClean="0"/>
              <a:t>什么</a:t>
            </a:r>
            <a:endParaRPr lang="zh-CN" altLang="en-US" dirty="0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6636387" y="5323251"/>
            <a:ext cx="4921629" cy="6001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latinLnBrk="0">
              <a:lnSpc>
                <a:spcPct val="150000"/>
              </a:lnSpc>
              <a:spcBef>
                <a:spcPct val="0"/>
              </a:spcBef>
              <a:buNone/>
              <a:defRPr sz="2600" b="1" baseline="0">
                <a:ln w="1016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r>
              <a:rPr lang="en-US" altLang="ko-KR" dirty="0" smtClean="0"/>
              <a:t>07.</a:t>
            </a:r>
            <a:r>
              <a:rPr lang="zh-CN" altLang="en-US" dirty="0"/>
              <a:t>影响项目成功的因素</a:t>
            </a:r>
            <a:endParaRPr lang="zh-CN" altLang="en-US" dirty="0"/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6636387" y="5894614"/>
            <a:ext cx="4921629" cy="6001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latinLnBrk="0">
              <a:lnSpc>
                <a:spcPct val="150000"/>
              </a:lnSpc>
              <a:spcBef>
                <a:spcPct val="0"/>
              </a:spcBef>
              <a:buNone/>
              <a:defRPr sz="2600" b="1" baseline="0">
                <a:ln w="1016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r>
              <a:rPr lang="en-US" altLang="ko-KR" dirty="0" smtClean="0"/>
              <a:t>08.</a:t>
            </a:r>
            <a:r>
              <a:rPr lang="zh-CN" altLang="en-US" dirty="0"/>
              <a:t>项目成功对企业和个人的意义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79425" y="961270"/>
            <a:ext cx="11233150" cy="360448"/>
          </a:xfrm>
          <a:prstGeom prst="rect">
            <a:avLst/>
          </a:prstGeom>
          <a:solidFill>
            <a:srgbClr val="FF8A00"/>
          </a:solidFill>
          <a:ln w="3175"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微软雅黑" panose="020B0503020204020204" pitchFamily="34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574659" y="1013068"/>
            <a:ext cx="1069353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/>
            <a:r>
              <a:rPr lang="en-US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03.</a:t>
            </a:r>
            <a:r>
              <a:rPr lang="zh-CN" altLang="en-US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用友方项目组介绍</a:t>
            </a:r>
            <a:endParaRPr lang="zh-CN" altLang="en-US" sz="18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12" y="155029"/>
            <a:ext cx="4863338" cy="643727"/>
          </a:xfrm>
          <a:prstGeom prst="rect">
            <a:avLst/>
          </a:prstGeom>
        </p:spPr>
      </p:pic>
      <p:sp>
        <p:nvSpPr>
          <p:cNvPr id="11" name="MH_SubTitle_1"/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5775960" y="1573530"/>
            <a:ext cx="3633788" cy="647700"/>
          </a:xfrm>
          <a:prstGeom prst="roundRect">
            <a:avLst>
              <a:gd name="adj" fmla="val 50000"/>
            </a:avLst>
          </a:prstGeom>
          <a:solidFill>
            <a:srgbClr val="FF6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 anchor="ctr" anchorCtr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kumimoji="1" lang="zh-CN" altLang="en-US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商务经理          汪   鹏</a:t>
            </a:r>
            <a:endParaRPr kumimoji="1" lang="zh-CN" altLang="en-US" b="1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MH_SubTitle_2"/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5775960" y="3836988"/>
            <a:ext cx="3633788" cy="647700"/>
          </a:xfrm>
          <a:prstGeom prst="roundRect">
            <a:avLst>
              <a:gd name="adj" fmla="val 50000"/>
            </a:avLst>
          </a:prstGeom>
          <a:solidFill>
            <a:srgbClr val="63C7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 anchor="ctr" anchorCtr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</a:t>
            </a:r>
            <a:r>
              <a:rPr kumimoji="1" lang="zh-CN" altLang="en-US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经理          吴   翰</a:t>
            </a:r>
            <a:endParaRPr lang="zh-CN" altLang="en-US" dirty="0"/>
          </a:p>
        </p:txBody>
      </p:sp>
      <p:sp>
        <p:nvSpPr>
          <p:cNvPr id="14" name="MH_Other_5"/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2293938" y="2870201"/>
            <a:ext cx="1903412" cy="1903413"/>
          </a:xfrm>
          <a:prstGeom prst="ellipse">
            <a:avLst/>
          </a:prstGeom>
          <a:solidFill>
            <a:srgbClr val="DFF1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 anchor="ctr" anchorCtr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kumimoji="1" lang="zh-TW" altLang="en-US" sz="2800" b="1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MH_Title_1"/>
          <p:cNvSpPr/>
          <p:nvPr>
            <p:custDataLst>
              <p:tags r:id="rId5"/>
            </p:custDataLst>
          </p:nvPr>
        </p:nvSpPr>
        <p:spPr>
          <a:xfrm>
            <a:off x="2506663" y="3082925"/>
            <a:ext cx="1479550" cy="1479550"/>
          </a:xfrm>
          <a:prstGeom prst="ellipse">
            <a:avLst/>
          </a:prstGeom>
          <a:solidFill>
            <a:srgbClr val="63B9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>
            <a:normAutofit/>
          </a:bodyPr>
          <a:lstStyle/>
          <a:p>
            <a:pPr algn="ctr">
              <a:defRPr/>
            </a:pPr>
            <a:r>
              <a:rPr lang="zh-CN" altLang="en-US" sz="24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用友</a:t>
            </a:r>
            <a:endParaRPr lang="en-US" altLang="zh-CN" sz="2400" b="1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defRPr/>
            </a:pPr>
            <a:r>
              <a:rPr lang="zh-CN" altLang="en-US" sz="24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项目组</a:t>
            </a:r>
            <a:endParaRPr lang="zh-TW" altLang="en-US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MH_SubTitle_2"/>
          <p:cNvSpPr>
            <a:spLocks noChangeArrowheads="1"/>
          </p:cNvSpPr>
          <p:nvPr>
            <p:custDataLst>
              <p:tags r:id="rId6"/>
            </p:custDataLst>
          </p:nvPr>
        </p:nvSpPr>
        <p:spPr bwMode="gray">
          <a:xfrm>
            <a:off x="5775960" y="2680018"/>
            <a:ext cx="3633788" cy="647700"/>
          </a:xfrm>
          <a:prstGeom prst="roundRect">
            <a:avLst>
              <a:gd name="adj" fmla="val 50000"/>
            </a:avLst>
          </a:prstGeom>
          <a:solidFill>
            <a:srgbClr val="63C7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 anchor="ctr" anchorCtr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商务经理          丁   辉</a:t>
            </a:r>
            <a:endParaRPr kumimoji="1" lang="zh-CN" altLang="en-US" b="1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MH_SubTitle_2"/>
          <p:cNvSpPr>
            <a:spLocks noChangeArrowheads="1"/>
          </p:cNvSpPr>
          <p:nvPr>
            <p:custDataLst>
              <p:tags r:id="rId7"/>
            </p:custDataLst>
          </p:nvPr>
        </p:nvSpPr>
        <p:spPr bwMode="gray">
          <a:xfrm>
            <a:off x="5749925" y="4892993"/>
            <a:ext cx="3633788" cy="647700"/>
          </a:xfrm>
          <a:prstGeom prst="roundRect">
            <a:avLst>
              <a:gd name="adj" fmla="val 50000"/>
            </a:avLst>
          </a:prstGeom>
          <a:solidFill>
            <a:srgbClr val="63C7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 anchor="ctr" anchorCtr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en-US" altLang="zh-CN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MES</a:t>
            </a:r>
            <a:r>
              <a:rPr kumimoji="1" lang="zh-CN" altLang="en-US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顾问</a:t>
            </a:r>
            <a:r>
              <a:rPr kumimoji="1" lang="zh-CN" altLang="en-US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王栋栋</a:t>
            </a:r>
            <a:endParaRPr lang="zh-CN" altLang="en-US" dirty="0"/>
          </a:p>
        </p:txBody>
      </p:sp>
      <p:sp>
        <p:nvSpPr>
          <p:cNvPr id="10" name="MH_SubTitle_2"/>
          <p:cNvSpPr>
            <a:spLocks noChangeArrowheads="1"/>
          </p:cNvSpPr>
          <p:nvPr>
            <p:custDataLst>
              <p:tags r:id="rId8"/>
            </p:custDataLst>
          </p:nvPr>
        </p:nvSpPr>
        <p:spPr bwMode="gray">
          <a:xfrm>
            <a:off x="5749925" y="5893753"/>
            <a:ext cx="3633788" cy="647700"/>
          </a:xfrm>
          <a:prstGeom prst="roundRect">
            <a:avLst>
              <a:gd name="adj" fmla="val 50000"/>
            </a:avLst>
          </a:prstGeom>
          <a:solidFill>
            <a:srgbClr val="63C7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lIns="0" tIns="0" rIns="0" bIns="0" anchor="ctr" anchorCtr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kumimoji="1" lang="zh-CN" altLang="en-US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实施顾问          宋   琳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544946" y="3665728"/>
            <a:ext cx="5013069" cy="55610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/>
          <p:cNvSpPr/>
          <p:nvPr/>
        </p:nvSpPr>
        <p:spPr>
          <a:xfrm>
            <a:off x="6571457" y="1724033"/>
            <a:ext cx="4986558" cy="45719"/>
          </a:xfrm>
          <a:prstGeom prst="rect">
            <a:avLst/>
          </a:prstGeom>
          <a:solidFill>
            <a:srgbClr val="FF8A00"/>
          </a:solidFill>
          <a:ln>
            <a:noFill/>
          </a:ln>
          <a:effectLst>
            <a:outerShdw blurRad="25400" dist="127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>
              <a:latin typeface="微软雅黑" panose="020B0503020204020204" pitchFamily="34" charset="-122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6544947" y="1147284"/>
            <a:ext cx="4540810" cy="55521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lvl1pPr algn="ctr">
              <a:spcBef>
                <a:spcPct val="0"/>
              </a:spcBef>
              <a:buNone/>
              <a:defRPr lang="ko-KR" altLang="en-US" sz="4400" b="1" baseline="0" dirty="0">
                <a:solidFill>
                  <a:schemeClr val="bg1"/>
                </a:solidFill>
                <a:effectLst>
                  <a:outerShdw blurRad="12700" dist="25400" dir="5400000" algn="t" rotWithShape="0">
                    <a:prstClr val="black">
                      <a:alpha val="50000"/>
                    </a:prst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algn="l" latinLnBrk="0">
              <a:lnSpc>
                <a:spcPct val="80000"/>
              </a:lnSpc>
            </a:pPr>
            <a:r>
              <a:rPr lang="zh-CN" altLang="en-US" dirty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ko-KR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6636387" y="1965803"/>
            <a:ext cx="4784469" cy="52944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latinLnBrk="0">
              <a:lnSpc>
                <a:spcPct val="150000"/>
              </a:lnSpc>
              <a:spcBef>
                <a:spcPct val="0"/>
              </a:spcBef>
              <a:buNone/>
              <a:defRPr sz="2600" b="1" baseline="0">
                <a:ln w="1016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r>
              <a:rPr lang="en-US" altLang="zh-CN" dirty="0"/>
              <a:t>01.</a:t>
            </a:r>
            <a:r>
              <a:rPr lang="zh-CN" altLang="en-US" dirty="0"/>
              <a:t>召开项目启动会的目的</a:t>
            </a:r>
            <a:endParaRPr lang="zh-CN" altLang="en-US" dirty="0"/>
          </a:p>
        </p:txBody>
      </p:sp>
      <p:sp>
        <p:nvSpPr>
          <p:cNvPr id="21" name="Rectangle 3"/>
          <p:cNvSpPr txBox="1">
            <a:spLocks noChangeArrowheads="1"/>
          </p:cNvSpPr>
          <p:nvPr/>
        </p:nvSpPr>
        <p:spPr bwMode="auto">
          <a:xfrm>
            <a:off x="6636387" y="2537165"/>
            <a:ext cx="4921629" cy="52944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latinLnBrk="0">
              <a:lnSpc>
                <a:spcPct val="150000"/>
              </a:lnSpc>
              <a:spcBef>
                <a:spcPct val="0"/>
              </a:spcBef>
              <a:buNone/>
              <a:defRPr sz="2600" b="1" baseline="0">
                <a:ln w="1016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r>
              <a:rPr lang="en-US" altLang="ko-KR" dirty="0" smtClean="0"/>
              <a:t>02.</a:t>
            </a:r>
            <a:r>
              <a:rPr lang="zh-CN" altLang="en-US" dirty="0"/>
              <a:t>本次项目实施的目标</a:t>
            </a:r>
            <a:endParaRPr lang="zh-CN" altLang="en-US" dirty="0"/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636387" y="3037803"/>
            <a:ext cx="4921629" cy="6001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latinLnBrk="0">
              <a:lnSpc>
                <a:spcPct val="150000"/>
              </a:lnSpc>
              <a:spcBef>
                <a:spcPct val="0"/>
              </a:spcBef>
              <a:buNone/>
              <a:defRPr sz="2600" b="1" baseline="0">
                <a:ln w="1016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r>
              <a:rPr lang="en-US" altLang="ko-KR" dirty="0" smtClean="0"/>
              <a:t>03.</a:t>
            </a:r>
            <a:r>
              <a:rPr lang="zh-CN" altLang="en-US" dirty="0"/>
              <a:t>用友方项目组介绍</a:t>
            </a:r>
            <a:endParaRPr lang="zh-CN" altLang="en-US" dirty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 bwMode="auto">
          <a:xfrm>
            <a:off x="6636387" y="3609165"/>
            <a:ext cx="4921629" cy="529440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latinLnBrk="0">
              <a:lnSpc>
                <a:spcPct val="150000"/>
              </a:lnSpc>
              <a:spcBef>
                <a:spcPct val="0"/>
              </a:spcBef>
              <a:buNone/>
              <a:defRPr sz="2600" b="1" baseline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r>
              <a:rPr lang="en-US" altLang="ko-KR" dirty="0"/>
              <a:t>04.</a:t>
            </a:r>
            <a:r>
              <a:rPr lang="zh-CN" altLang="en-US" dirty="0"/>
              <a:t>用友实施方法</a:t>
            </a:r>
            <a:endParaRPr lang="zh-CN" altLang="en-US" dirty="0"/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6636387" y="4180527"/>
            <a:ext cx="4921629" cy="6001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latinLnBrk="0">
              <a:lnSpc>
                <a:spcPct val="150000"/>
              </a:lnSpc>
              <a:spcBef>
                <a:spcPct val="0"/>
              </a:spcBef>
              <a:buNone/>
              <a:defRPr sz="2600" b="1" baseline="0">
                <a:ln w="1016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r>
              <a:rPr lang="en-US" altLang="ko-KR" dirty="0" smtClean="0"/>
              <a:t>05.</a:t>
            </a:r>
            <a:r>
              <a:rPr lang="zh-CN" altLang="en-US" dirty="0"/>
              <a:t>项目总体计划</a:t>
            </a:r>
            <a:endParaRPr lang="zh-CN" altLang="en-US" dirty="0"/>
          </a:p>
        </p:txBody>
      </p:sp>
      <p:sp>
        <p:nvSpPr>
          <p:cNvPr id="16" name="Rectangle 3"/>
          <p:cNvSpPr txBox="1">
            <a:spLocks noChangeArrowheads="1"/>
          </p:cNvSpPr>
          <p:nvPr/>
        </p:nvSpPr>
        <p:spPr bwMode="auto">
          <a:xfrm>
            <a:off x="6636387" y="4751889"/>
            <a:ext cx="4921629" cy="6001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latinLnBrk="0">
              <a:lnSpc>
                <a:spcPct val="150000"/>
              </a:lnSpc>
              <a:spcBef>
                <a:spcPct val="0"/>
              </a:spcBef>
              <a:buNone/>
              <a:defRPr sz="2600" b="1" baseline="0">
                <a:ln w="1016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r>
              <a:rPr lang="en-US" altLang="ko-KR" dirty="0" smtClean="0"/>
              <a:t>06.</a:t>
            </a:r>
            <a:r>
              <a:rPr lang="zh-CN" altLang="en-US" dirty="0"/>
              <a:t>项目成功需要我们做</a:t>
            </a:r>
            <a:r>
              <a:rPr lang="zh-CN" altLang="en-US" dirty="0" smtClean="0"/>
              <a:t>什么</a:t>
            </a:r>
            <a:endParaRPr lang="zh-CN" altLang="en-US" dirty="0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>
            <a:off x="6636387" y="5323251"/>
            <a:ext cx="4921629" cy="6001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latinLnBrk="0">
              <a:lnSpc>
                <a:spcPct val="150000"/>
              </a:lnSpc>
              <a:spcBef>
                <a:spcPct val="0"/>
              </a:spcBef>
              <a:buNone/>
              <a:defRPr sz="2600" b="1" baseline="0">
                <a:ln w="1016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r>
              <a:rPr lang="en-US" altLang="ko-KR" dirty="0" smtClean="0"/>
              <a:t>07.</a:t>
            </a:r>
            <a:r>
              <a:rPr lang="zh-CN" altLang="en-US" dirty="0"/>
              <a:t>影响项目成功的因素</a:t>
            </a:r>
            <a:endParaRPr lang="zh-CN" altLang="en-US" dirty="0"/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6636387" y="5894614"/>
            <a:ext cx="4921629" cy="6001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latinLnBrk="0">
              <a:lnSpc>
                <a:spcPct val="150000"/>
              </a:lnSpc>
              <a:spcBef>
                <a:spcPct val="0"/>
              </a:spcBef>
              <a:buNone/>
              <a:defRPr sz="2600" b="1" baseline="0">
                <a:ln w="10160">
                  <a:solidFill>
                    <a:schemeClr val="accent1">
                      <a:lumMod val="50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ahoma" panose="020B0604030504040204" pitchFamily="34" charset="0"/>
              </a:defRPr>
            </a:lvl1pPr>
          </a:lstStyle>
          <a:p>
            <a:r>
              <a:rPr lang="en-US" altLang="ko-KR" dirty="0" smtClean="0"/>
              <a:t>08.</a:t>
            </a:r>
            <a:r>
              <a:rPr lang="zh-CN" altLang="en-US" dirty="0"/>
              <a:t>项目成功对企业和个人的意义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MH" val="20171010135500"/>
  <p:tag name="MH_LIBRARY" val="GRAPHIC"/>
  <p:tag name="MH_TYPE" val="SubTitle"/>
  <p:tag name="MH_ORDER" val="1"/>
</p:tagLst>
</file>

<file path=ppt/tags/tag10.xml><?xml version="1.0" encoding="utf-8"?>
<p:tagLst xmlns:p="http://schemas.openxmlformats.org/presentationml/2006/main">
  <p:tag name="MH" val="20171010140225"/>
  <p:tag name="MH_LIBRARY" val="GRAPHIC"/>
  <p:tag name="MH_TYPE" val="Title"/>
  <p:tag name="MH_ORDER" val="1"/>
</p:tagLst>
</file>

<file path=ppt/tags/tag11.xml><?xml version="1.0" encoding="utf-8"?>
<p:tagLst xmlns:p="http://schemas.openxmlformats.org/presentationml/2006/main">
  <p:tag name="MH" val="20171010140225"/>
  <p:tag name="MH_LIBRARY" val="GRAPHIC"/>
  <p:tag name="MH_TYPE" val="SubTitle"/>
  <p:tag name="MH_ORDER" val="3"/>
</p:tagLst>
</file>

<file path=ppt/tags/tag12.xml><?xml version="1.0" encoding="utf-8"?>
<p:tagLst xmlns:p="http://schemas.openxmlformats.org/presentationml/2006/main">
  <p:tag name="MH" val="20171010140225"/>
  <p:tag name="MH_LIBRARY" val="GRAPHIC"/>
  <p:tag name="MH_TYPE" val="Text"/>
  <p:tag name="MH_ORDER" val="1"/>
</p:tagLst>
</file>

<file path=ppt/tags/tag13.xml><?xml version="1.0" encoding="utf-8"?>
<p:tagLst xmlns:p="http://schemas.openxmlformats.org/presentationml/2006/main">
  <p:tag name="MH" val="20171010140225"/>
  <p:tag name="MH_LIBRARY" val="GRAPHIC"/>
  <p:tag name="MH_TYPE" val="Text"/>
  <p:tag name="MH_ORDER" val="2"/>
</p:tagLst>
</file>

<file path=ppt/tags/tag14.xml><?xml version="1.0" encoding="utf-8"?>
<p:tagLst xmlns:p="http://schemas.openxmlformats.org/presentationml/2006/main">
  <p:tag name="MH" val="20171010140225"/>
  <p:tag name="MH_LIBRARY" val="GRAPHIC"/>
  <p:tag name="MH_TYPE" val="Text"/>
  <p:tag name="MH_ORDER" val="3"/>
</p:tagLst>
</file>

<file path=ppt/tags/tag15.xml><?xml version="1.0" encoding="utf-8"?>
<p:tagLst xmlns:p="http://schemas.openxmlformats.org/presentationml/2006/main">
  <p:tag name="MH" val="20171010140225"/>
  <p:tag name="MH_LIBRARY" val="GRAPHIC"/>
  <p:tag name="MH_TYPE" val="Other"/>
  <p:tag name="MH_ORDER" val="1"/>
</p:tagLst>
</file>

<file path=ppt/tags/tag16.xml><?xml version="1.0" encoding="utf-8"?>
<p:tagLst xmlns:p="http://schemas.openxmlformats.org/presentationml/2006/main">
  <p:tag name="MH" val="20171010140225"/>
  <p:tag name="MH_LIBRARY" val="GRAPHIC"/>
  <p:tag name="MH_TYPE" val="Other"/>
  <p:tag name="MH_ORDER" val="2"/>
</p:tagLst>
</file>

<file path=ppt/tags/tag17.xml><?xml version="1.0" encoding="utf-8"?>
<p:tagLst xmlns:p="http://schemas.openxmlformats.org/presentationml/2006/main">
  <p:tag name="MH" val="20171010140225"/>
  <p:tag name="MH_LIBRARY" val="GRAPHIC"/>
  <p:tag name="MH_TYPE" val="Other"/>
  <p:tag name="MH_ORDER" val="3"/>
</p:tagLst>
</file>

<file path=ppt/tags/tag18.xml><?xml version="1.0" encoding="utf-8"?>
<p:tagLst xmlns:p="http://schemas.openxmlformats.org/presentationml/2006/main">
  <p:tag name="MH" val="20171010141322"/>
  <p:tag name="MH_LIBRARY" val="GRAPHIC"/>
  <p:tag name="MH_TYPE" val="SubTitle"/>
  <p:tag name="MH_ORDER" val="1"/>
</p:tagLst>
</file>

<file path=ppt/tags/tag19.xml><?xml version="1.0" encoding="utf-8"?>
<p:tagLst xmlns:p="http://schemas.openxmlformats.org/presentationml/2006/main">
  <p:tag name="MH" val="20171010141322"/>
  <p:tag name="MH_LIBRARY" val="GRAPHIC"/>
  <p:tag name="MH_TYPE" val="Other"/>
  <p:tag name="MH_ORDER" val="1"/>
</p:tagLst>
</file>

<file path=ppt/tags/tag2.xml><?xml version="1.0" encoding="utf-8"?>
<p:tagLst xmlns:p="http://schemas.openxmlformats.org/presentationml/2006/main">
  <p:tag name="MH" val="20171010135500"/>
  <p:tag name="MH_LIBRARY" val="GRAPHIC"/>
  <p:tag name="MH_TYPE" val="SubTitle"/>
  <p:tag name="MH_ORDER" val="2"/>
</p:tagLst>
</file>

<file path=ppt/tags/tag20.xml><?xml version="1.0" encoding="utf-8"?>
<p:tagLst xmlns:p="http://schemas.openxmlformats.org/presentationml/2006/main">
  <p:tag name="MH" val="20171010141322"/>
  <p:tag name="MH_LIBRARY" val="GRAPHIC"/>
  <p:tag name="MH_TYPE" val="SubTitle"/>
  <p:tag name="MH_ORDER" val="2"/>
</p:tagLst>
</file>

<file path=ppt/tags/tag21.xml><?xml version="1.0" encoding="utf-8"?>
<p:tagLst xmlns:p="http://schemas.openxmlformats.org/presentationml/2006/main">
  <p:tag name="MH" val="20171010141322"/>
  <p:tag name="MH_LIBRARY" val="GRAPHIC"/>
  <p:tag name="MH_TYPE" val="Other"/>
  <p:tag name="MH_ORDER" val="2"/>
</p:tagLst>
</file>

<file path=ppt/tags/tag22.xml><?xml version="1.0" encoding="utf-8"?>
<p:tagLst xmlns:p="http://schemas.openxmlformats.org/presentationml/2006/main">
  <p:tag name="MH" val="20171010141322"/>
  <p:tag name="MH_LIBRARY" val="GRAPHIC"/>
  <p:tag name="MH_TYPE" val="SubTitle"/>
  <p:tag name="MH_ORDER" val="3"/>
</p:tagLst>
</file>

<file path=ppt/tags/tag23.xml><?xml version="1.0" encoding="utf-8"?>
<p:tagLst xmlns:p="http://schemas.openxmlformats.org/presentationml/2006/main">
  <p:tag name="MH" val="20171010141322"/>
  <p:tag name="MH_LIBRARY" val="GRAPHIC"/>
  <p:tag name="MH_TYPE" val="Other"/>
  <p:tag name="MH_ORDER" val="3"/>
</p:tagLst>
</file>

<file path=ppt/tags/tag24.xml><?xml version="1.0" encoding="utf-8"?>
<p:tagLst xmlns:p="http://schemas.openxmlformats.org/presentationml/2006/main">
  <p:tag name="MH" val="20171010141322"/>
  <p:tag name="MH_LIBRARY" val="GRAPHIC"/>
  <p:tag name="MH_TYPE" val="SubTitle"/>
  <p:tag name="MH_ORDER" val="4"/>
</p:tagLst>
</file>

<file path=ppt/tags/tag25.xml><?xml version="1.0" encoding="utf-8"?>
<p:tagLst xmlns:p="http://schemas.openxmlformats.org/presentationml/2006/main">
  <p:tag name="MH" val="20171010141322"/>
  <p:tag name="MH_LIBRARY" val="GRAPHIC"/>
  <p:tag name="MH_TYPE" val="Other"/>
  <p:tag name="MH_ORDER" val="4"/>
</p:tagLst>
</file>

<file path=ppt/tags/tag26.xml><?xml version="1.0" encoding="utf-8"?>
<p:tagLst xmlns:p="http://schemas.openxmlformats.org/presentationml/2006/main">
  <p:tag name="MH" val="20171010141322"/>
  <p:tag name="MH_LIBRARY" val="GRAPHIC"/>
  <p:tag name="MH_TYPE" val="SubTitle"/>
  <p:tag name="MH_ORDER" val="5"/>
</p:tagLst>
</file>

<file path=ppt/tags/tag27.xml><?xml version="1.0" encoding="utf-8"?>
<p:tagLst xmlns:p="http://schemas.openxmlformats.org/presentationml/2006/main">
  <p:tag name="MH" val="20171010141322"/>
  <p:tag name="MH_LIBRARY" val="GRAPHIC"/>
  <p:tag name="MH_TYPE" val="Other"/>
  <p:tag name="MH_ORDER" val="5"/>
</p:tagLst>
</file>

<file path=ppt/tags/tag28.xml><?xml version="1.0" encoding="utf-8"?>
<p:tagLst xmlns:p="http://schemas.openxmlformats.org/presentationml/2006/main">
  <p:tag name="MH" val="20171010141322"/>
  <p:tag name="MH_LIBRARY" val="GRAPHIC"/>
  <p:tag name="MH_TYPE" val="SubTitle"/>
  <p:tag name="MH_ORDER" val="6"/>
</p:tagLst>
</file>

<file path=ppt/tags/tag29.xml><?xml version="1.0" encoding="utf-8"?>
<p:tagLst xmlns:p="http://schemas.openxmlformats.org/presentationml/2006/main">
  <p:tag name="MH" val="20171010141322"/>
  <p:tag name="MH_LIBRARY" val="GRAPHIC"/>
  <p:tag name="MH_TYPE" val="Other"/>
  <p:tag name="MH_ORDER" val="6"/>
</p:tagLst>
</file>

<file path=ppt/tags/tag3.xml><?xml version="1.0" encoding="utf-8"?>
<p:tagLst xmlns:p="http://schemas.openxmlformats.org/presentationml/2006/main">
  <p:tag name="MH" val="20171010135500"/>
  <p:tag name="MH_LIBRARY" val="GRAPHIC"/>
  <p:tag name="MH_TYPE" val="Other"/>
  <p:tag name="MH_ORDER" val="5"/>
</p:tagLst>
</file>

<file path=ppt/tags/tag30.xml><?xml version="1.0" encoding="utf-8"?>
<p:tagLst xmlns:p="http://schemas.openxmlformats.org/presentationml/2006/main">
  <p:tag name="MH" val="20170712113459"/>
  <p:tag name="MH_LIBRARY" val="GRAPHIC"/>
  <p:tag name="MH_TYPE" val="SubTitle"/>
  <p:tag name="MH_ORDER" val="1"/>
</p:tagLst>
</file>

<file path=ppt/tags/tag31.xml><?xml version="1.0" encoding="utf-8"?>
<p:tagLst xmlns:p="http://schemas.openxmlformats.org/presentationml/2006/main">
  <p:tag name="MH" val="20170712113459"/>
  <p:tag name="MH_LIBRARY" val="GRAPHIC"/>
  <p:tag name="MH_TYPE" val="Other"/>
  <p:tag name="MH_ORDER" val="1"/>
</p:tagLst>
</file>

<file path=ppt/tags/tag32.xml><?xml version="1.0" encoding="utf-8"?>
<p:tagLst xmlns:p="http://schemas.openxmlformats.org/presentationml/2006/main">
  <p:tag name="MH" val="20170712113459"/>
  <p:tag name="MH_LIBRARY" val="GRAPHIC"/>
  <p:tag name="MH_TYPE" val="SubTitle"/>
  <p:tag name="MH_ORDER" val="2"/>
</p:tagLst>
</file>

<file path=ppt/tags/tag33.xml><?xml version="1.0" encoding="utf-8"?>
<p:tagLst xmlns:p="http://schemas.openxmlformats.org/presentationml/2006/main">
  <p:tag name="MH" val="20170712113459"/>
  <p:tag name="MH_LIBRARY" val="GRAPHIC"/>
  <p:tag name="MH_TYPE" val="Other"/>
  <p:tag name="MH_ORDER" val="2"/>
</p:tagLst>
</file>

<file path=ppt/tags/tag34.xml><?xml version="1.0" encoding="utf-8"?>
<p:tagLst xmlns:p="http://schemas.openxmlformats.org/presentationml/2006/main">
  <p:tag name="MH" val="20170712113459"/>
  <p:tag name="MH_LIBRARY" val="GRAPHIC"/>
  <p:tag name="MH_TYPE" val="SubTitle"/>
  <p:tag name="MH_ORDER" val="3"/>
</p:tagLst>
</file>

<file path=ppt/tags/tag35.xml><?xml version="1.0" encoding="utf-8"?>
<p:tagLst xmlns:p="http://schemas.openxmlformats.org/presentationml/2006/main">
  <p:tag name="MH" val="20170712113459"/>
  <p:tag name="MH_LIBRARY" val="GRAPHIC"/>
  <p:tag name="MH_TYPE" val="Other"/>
  <p:tag name="MH_ORDER" val="3"/>
</p:tagLst>
</file>

<file path=ppt/tags/tag4.xml><?xml version="1.0" encoding="utf-8"?>
<p:tagLst xmlns:p="http://schemas.openxmlformats.org/presentationml/2006/main">
  <p:tag name="MH" val="20171010135500"/>
  <p:tag name="MH_LIBRARY" val="GRAPHIC"/>
  <p:tag name="MH_TYPE" val="Title"/>
  <p:tag name="MH_ORDER" val="1"/>
</p:tagLst>
</file>

<file path=ppt/tags/tag5.xml><?xml version="1.0" encoding="utf-8"?>
<p:tagLst xmlns:p="http://schemas.openxmlformats.org/presentationml/2006/main">
  <p:tag name="MH" val="20171010135500"/>
  <p:tag name="MH_LIBRARY" val="GRAPHIC"/>
  <p:tag name="MH_TYPE" val="SubTitle"/>
  <p:tag name="MH_ORDER" val="2"/>
</p:tagLst>
</file>

<file path=ppt/tags/tag6.xml><?xml version="1.0" encoding="utf-8"?>
<p:tagLst xmlns:p="http://schemas.openxmlformats.org/presentationml/2006/main">
  <p:tag name="MH" val="20171010135500"/>
  <p:tag name="MH_LIBRARY" val="GRAPHIC"/>
  <p:tag name="MH_TYPE" val="SubTitle"/>
  <p:tag name="MH_ORDER" val="2"/>
</p:tagLst>
</file>

<file path=ppt/tags/tag7.xml><?xml version="1.0" encoding="utf-8"?>
<p:tagLst xmlns:p="http://schemas.openxmlformats.org/presentationml/2006/main">
  <p:tag name="MH" val="20171010135500"/>
  <p:tag name="MH_LIBRARY" val="GRAPHIC"/>
  <p:tag name="MH_TYPE" val="SubTitle"/>
  <p:tag name="MH_ORDER" val="2"/>
</p:tagLst>
</file>

<file path=ppt/tags/tag8.xml><?xml version="1.0" encoding="utf-8"?>
<p:tagLst xmlns:p="http://schemas.openxmlformats.org/presentationml/2006/main">
  <p:tag name="MH" val="20171010140225"/>
  <p:tag name="MH_LIBRARY" val="GRAPHIC"/>
  <p:tag name="MH_TYPE" val="SubTitle"/>
  <p:tag name="MH_ORDER" val="2"/>
</p:tagLst>
</file>

<file path=ppt/tags/tag9.xml><?xml version="1.0" encoding="utf-8"?>
<p:tagLst xmlns:p="http://schemas.openxmlformats.org/presentationml/2006/main">
  <p:tag name="MH" val="20171010140225"/>
  <p:tag name="MH_LIBRARY" val="GRAPHIC"/>
  <p:tag name="MH_TYPE" val="SubTitle"/>
  <p:tag name="MH_ORDER" val="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A000120140627A46KPBG</Template>
  <TotalTime>0</TotalTime>
  <Words>2732</Words>
  <Application>WPS 演示</Application>
  <PresentationFormat>自定义</PresentationFormat>
  <Paragraphs>409</Paragraphs>
  <Slides>21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3" baseType="lpstr">
      <vt:lpstr>Arial</vt:lpstr>
      <vt:lpstr>宋体</vt:lpstr>
      <vt:lpstr>Wingdings</vt:lpstr>
      <vt:lpstr>Tahoma</vt:lpstr>
      <vt:lpstr>微软雅黑</vt:lpstr>
      <vt:lpstr>Calibri</vt:lpstr>
      <vt:lpstr>Malgun Gothic</vt:lpstr>
      <vt:lpstr>Arial Unicode MS</vt:lpstr>
      <vt:lpstr>Haettenschweiler</vt:lpstr>
      <vt:lpstr>Aharoni</vt:lpstr>
      <vt:lpstr>Segoe Print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第一PPT模板网-WWW.1PPT.COM</dc:title>
  <dc:creator>Bobbie</dc:creator>
  <cp:keywords>第一PPT模板网-WWW.1PPT.COM</cp:keywords>
  <cp:category>第一PPT模板网-WWW.1PPT.COM</cp:category>
  <cp:lastModifiedBy>可可❤️星</cp:lastModifiedBy>
  <cp:revision>500</cp:revision>
  <dcterms:created xsi:type="dcterms:W3CDTF">2015-12-02T02:04:00Z</dcterms:created>
  <dcterms:modified xsi:type="dcterms:W3CDTF">2019-01-02T06:14:08Z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